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tags/tag8.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9.xml" ContentType="application/vnd.openxmlformats-officedocument.presentationml.tags+xml"/>
  <Override PartName="/ppt/notesSlides/notesSlide13.xml" ContentType="application/vnd.openxmlformats-officedocument.presentationml.notesSlide+xml"/>
  <Override PartName="/ppt/tags/tag10.xml" ContentType="application/vnd.openxmlformats-officedocument.presentationml.tags+xml"/>
  <Override PartName="/ppt/notesSlides/notesSlide14.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notesSlides/notesSlide20.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24" r:id="rId3"/>
    <p:sldId id="325" r:id="rId4"/>
    <p:sldId id="336" r:id="rId5"/>
    <p:sldId id="418" r:id="rId6"/>
    <p:sldId id="396" r:id="rId7"/>
    <p:sldId id="338" r:id="rId8"/>
    <p:sldId id="341" r:id="rId9"/>
    <p:sldId id="329" r:id="rId10"/>
    <p:sldId id="369" r:id="rId11"/>
    <p:sldId id="264" r:id="rId12"/>
    <p:sldId id="301" r:id="rId13"/>
    <p:sldId id="312" r:id="rId14"/>
    <p:sldId id="274" r:id="rId15"/>
    <p:sldId id="269" r:id="rId16"/>
    <p:sldId id="288" r:id="rId17"/>
    <p:sldId id="313" r:id="rId18"/>
    <p:sldId id="290" r:id="rId19"/>
    <p:sldId id="302" r:id="rId20"/>
    <p:sldId id="291" r:id="rId21"/>
    <p:sldId id="331" r:id="rId22"/>
    <p:sldId id="335" r:id="rId23"/>
    <p:sldId id="349" r:id="rId24"/>
    <p:sldId id="350" r:id="rId25"/>
    <p:sldId id="374" r:id="rId26"/>
    <p:sldId id="370" r:id="rId27"/>
    <p:sldId id="371" r:id="rId28"/>
    <p:sldId id="373" r:id="rId29"/>
    <p:sldId id="411" r:id="rId30"/>
    <p:sldId id="416" r:id="rId31"/>
    <p:sldId id="413" r:id="rId32"/>
    <p:sldId id="409" r:id="rId33"/>
    <p:sldId id="385" r:id="rId34"/>
    <p:sldId id="397" r:id="rId35"/>
    <p:sldId id="398" r:id="rId36"/>
    <p:sldId id="401" r:id="rId37"/>
    <p:sldId id="362" r:id="rId38"/>
    <p:sldId id="342" r:id="rId39"/>
    <p:sldId id="345" r:id="rId40"/>
    <p:sldId id="406" r:id="rId41"/>
    <p:sldId id="400" r:id="rId42"/>
    <p:sldId id="417" r:id="rId43"/>
    <p:sldId id="330" r:id="rId44"/>
    <p:sldId id="402" r:id="rId45"/>
    <p:sldId id="3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heus Venturyne Xavier Ferreira" initials="MVXF" lastIdx="1" clrIdx="0">
    <p:extLst>
      <p:ext uri="{19B8F6BF-5375-455C-9EA6-DF929625EA0E}">
        <p15:presenceInfo xmlns:p15="http://schemas.microsoft.com/office/powerpoint/2012/main" userId="850d297d4424cf0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68"/>
    <p:restoredTop sz="82656"/>
  </p:normalViewPr>
  <p:slideViewPr>
    <p:cSldViewPr snapToGrid="0" snapToObjects="1">
      <p:cViewPr varScale="1">
        <p:scale>
          <a:sx n="61" d="100"/>
          <a:sy n="61" d="100"/>
        </p:scale>
        <p:origin x="248" y="824"/>
      </p:cViewPr>
      <p:guideLst/>
    </p:cSldViewPr>
  </p:slideViewPr>
  <p:notesTextViewPr>
    <p:cViewPr>
      <p:scale>
        <a:sx n="85" d="100"/>
        <a:sy n="8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A8344F-FA9D-0543-BA3A-A2A526DA96DF}" type="datetimeFigureOut">
              <a:rPr lang="en-US" smtClean="0"/>
              <a:t>3/9/21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40291C-CA1B-EB43-AFD6-6B366D36FAFC}" type="slidenum">
              <a:rPr lang="en-US" smtClean="0"/>
              <a:t>‹#›</a:t>
            </a:fld>
            <a:endParaRPr lang="en-US"/>
          </a:p>
        </p:txBody>
      </p:sp>
    </p:spTree>
    <p:extLst>
      <p:ext uri="{BB962C8B-B14F-4D97-AF65-F5344CB8AC3E}">
        <p14:creationId xmlns:p14="http://schemas.microsoft.com/office/powerpoint/2010/main" val="2113304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a:t>
            </a:fld>
            <a:endParaRPr lang="en-US"/>
          </a:p>
        </p:txBody>
      </p:sp>
    </p:spTree>
    <p:extLst>
      <p:ext uri="{BB962C8B-B14F-4D97-AF65-F5344CB8AC3E}">
        <p14:creationId xmlns:p14="http://schemas.microsoft.com/office/powerpoint/2010/main" val="733367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define credible auctions, we need to define the concept of a safe deviation for the auctioneer introduced in </a:t>
            </a:r>
            <a:r>
              <a:rPr lang="en-US" dirty="0" err="1"/>
              <a:t>Akbarpour</a:t>
            </a:r>
            <a:r>
              <a:rPr lang="en-US" dirty="0"/>
              <a:t> and Li.</a:t>
            </a:r>
          </a:p>
          <a:p>
            <a:r>
              <a:rPr lang="en-US" dirty="0"/>
              <a:t>Define safe deviation and give example</a:t>
            </a:r>
          </a:p>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12</a:t>
            </a:fld>
            <a:endParaRPr lang="en-US"/>
          </a:p>
        </p:txBody>
      </p:sp>
    </p:spTree>
    <p:extLst>
      <p:ext uri="{BB962C8B-B14F-4D97-AF65-F5344CB8AC3E}">
        <p14:creationId xmlns:p14="http://schemas.microsoft.com/office/powerpoint/2010/main" val="406193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credible and give example of first price auction.</a:t>
            </a:r>
          </a:p>
          <a:p>
            <a:endParaRPr lang="en-US" dirty="0"/>
          </a:p>
          <a:p>
            <a:r>
              <a:rPr lang="en-US" dirty="0"/>
              <a:t>- The auctioneer cannot improve revenue but not giving the item to the highest bidder and the highest bidder can only be charged her value.</a:t>
            </a:r>
          </a:p>
        </p:txBody>
      </p:sp>
      <p:sp>
        <p:nvSpPr>
          <p:cNvPr id="4" name="Slide Number Placeholder 3"/>
          <p:cNvSpPr>
            <a:spLocks noGrp="1"/>
          </p:cNvSpPr>
          <p:nvPr>
            <p:ph type="sldNum" sz="quarter" idx="5"/>
          </p:nvPr>
        </p:nvSpPr>
        <p:spPr/>
        <p:txBody>
          <a:bodyPr/>
          <a:lstStyle/>
          <a:p>
            <a:fld id="{A440291C-CA1B-EB43-AFD6-6B366D36FAFC}" type="slidenum">
              <a:rPr lang="en-US" smtClean="0"/>
              <a:t>13</a:t>
            </a:fld>
            <a:endParaRPr lang="en-US"/>
          </a:p>
        </p:txBody>
      </p:sp>
    </p:spTree>
    <p:extLst>
      <p:ext uri="{BB962C8B-B14F-4D97-AF65-F5344CB8AC3E}">
        <p14:creationId xmlns:p14="http://schemas.microsoft.com/office/powerpoint/2010/main" val="187082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14</a:t>
            </a:fld>
            <a:endParaRPr lang="en-US"/>
          </a:p>
        </p:txBody>
      </p:sp>
    </p:spTree>
    <p:extLst>
      <p:ext uri="{BB962C8B-B14F-4D97-AF65-F5344CB8AC3E}">
        <p14:creationId xmlns:p14="http://schemas.microsoft.com/office/powerpoint/2010/main" val="19474307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15</a:t>
            </a:fld>
            <a:endParaRPr lang="en-US"/>
          </a:p>
        </p:txBody>
      </p:sp>
    </p:spTree>
    <p:extLst>
      <p:ext uri="{BB962C8B-B14F-4D97-AF65-F5344CB8AC3E}">
        <p14:creationId xmlns:p14="http://schemas.microsoft.com/office/powerpoint/2010/main" val="3205674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16</a:t>
            </a:fld>
            <a:endParaRPr lang="en-US"/>
          </a:p>
        </p:txBody>
      </p:sp>
    </p:spTree>
    <p:extLst>
      <p:ext uri="{BB962C8B-B14F-4D97-AF65-F5344CB8AC3E}">
        <p14:creationId xmlns:p14="http://schemas.microsoft.com/office/powerpoint/2010/main" val="38354086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22</a:t>
            </a:fld>
            <a:endParaRPr lang="en-US"/>
          </a:p>
        </p:txBody>
      </p:sp>
    </p:spTree>
    <p:extLst>
      <p:ext uri="{BB962C8B-B14F-4D97-AF65-F5344CB8AC3E}">
        <p14:creationId xmlns:p14="http://schemas.microsoft.com/office/powerpoint/2010/main" val="2234394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Visa can process 65000 transactions per second</a:t>
            </a:r>
          </a:p>
        </p:txBody>
      </p:sp>
      <p:sp>
        <p:nvSpPr>
          <p:cNvPr id="4" name="Slide Number Placeholder 3"/>
          <p:cNvSpPr>
            <a:spLocks noGrp="1"/>
          </p:cNvSpPr>
          <p:nvPr>
            <p:ph type="sldNum" sz="quarter" idx="5"/>
          </p:nvPr>
        </p:nvSpPr>
        <p:spPr/>
        <p:txBody>
          <a:bodyPr/>
          <a:lstStyle/>
          <a:p>
            <a:fld id="{A440291C-CA1B-EB43-AFD6-6B366D36FAFC}" type="slidenum">
              <a:rPr lang="en-US" smtClean="0"/>
              <a:t>23</a:t>
            </a:fld>
            <a:endParaRPr lang="en-US"/>
          </a:p>
        </p:txBody>
      </p:sp>
    </p:spTree>
    <p:extLst>
      <p:ext uri="{BB962C8B-B14F-4D97-AF65-F5344CB8AC3E}">
        <p14:creationId xmlns:p14="http://schemas.microsoft.com/office/powerpoint/2010/main" val="12044840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24</a:t>
            </a:fld>
            <a:endParaRPr lang="en-US"/>
          </a:p>
        </p:txBody>
      </p:sp>
    </p:spTree>
    <p:extLst>
      <p:ext uri="{BB962C8B-B14F-4D97-AF65-F5344CB8AC3E}">
        <p14:creationId xmlns:p14="http://schemas.microsoft.com/office/powerpoint/2010/main" val="27560202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25</a:t>
            </a:fld>
            <a:endParaRPr lang="en-US"/>
          </a:p>
        </p:txBody>
      </p:sp>
    </p:spTree>
    <p:extLst>
      <p:ext uri="{BB962C8B-B14F-4D97-AF65-F5344CB8AC3E}">
        <p14:creationId xmlns:p14="http://schemas.microsoft.com/office/powerpoint/2010/main" val="171923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32</a:t>
            </a:fld>
            <a:endParaRPr lang="en-US"/>
          </a:p>
        </p:txBody>
      </p:sp>
    </p:spTree>
    <p:extLst>
      <p:ext uri="{BB962C8B-B14F-4D97-AF65-F5344CB8AC3E}">
        <p14:creationId xmlns:p14="http://schemas.microsoft.com/office/powerpoint/2010/main" val="4007139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past twenty years, economic reasoning has been important to the reason about many internet applications.</a:t>
            </a:r>
          </a:p>
          <a:p>
            <a:endParaRPr lang="en-US" dirty="0"/>
          </a:p>
          <a:p>
            <a:r>
              <a:rPr lang="en-US" dirty="0"/>
              <a:t>That includes online auctions like eBay which popularized second-price auctions from auction theory. In ride sharing, drivers obviously have interest in their outcomes and platforms like Uber and Lift has to carefully consider their economic incentives.</a:t>
            </a:r>
          </a:p>
          <a:p>
            <a:endParaRPr lang="en-US" dirty="0"/>
          </a:p>
          <a:p>
            <a:r>
              <a:rPr lang="en-US" dirty="0"/>
              <a:t>Additionally, online advertising is still the biggest source of revenue for many Internet companies.</a:t>
            </a:r>
          </a:p>
          <a:p>
            <a:endParaRPr lang="en-US" dirty="0"/>
          </a:p>
          <a:p>
            <a:r>
              <a:rPr lang="en-US" dirty="0"/>
              <a:t>Economic reasoning is important to model how the internet itself is structured. Internet Service Provides have the flexibility to decide how they route data in the internet. Their decisions are driven by economic reasoning.</a:t>
            </a:r>
          </a:p>
          <a:p>
            <a:endParaRPr lang="en-US" dirty="0"/>
          </a:p>
          <a:p>
            <a:r>
              <a:rPr lang="en-US" dirty="0"/>
              <a:t>More recently blockchains promise to be disruptive in many applications domains but requires very careful economic reasoning. Blockchains are already disruptive in cross border payments by significantly reducing the cost for international money transfers.</a:t>
            </a:r>
          </a:p>
          <a:p>
            <a:endParaRPr lang="en-US" dirty="0"/>
          </a:p>
          <a:p>
            <a:r>
              <a:rPr lang="en-US" dirty="0"/>
              <a:t>In this talk, will focus on economic incentives in online auctions and public blockchains.</a:t>
            </a:r>
          </a:p>
        </p:txBody>
      </p:sp>
      <p:sp>
        <p:nvSpPr>
          <p:cNvPr id="4" name="Slide Number Placeholder 3"/>
          <p:cNvSpPr>
            <a:spLocks noGrp="1"/>
          </p:cNvSpPr>
          <p:nvPr>
            <p:ph type="sldNum" sz="quarter" idx="5"/>
          </p:nvPr>
        </p:nvSpPr>
        <p:spPr/>
        <p:txBody>
          <a:bodyPr/>
          <a:lstStyle/>
          <a:p>
            <a:fld id="{A440291C-CA1B-EB43-AFD6-6B366D36FAFC}" type="slidenum">
              <a:rPr lang="en-US" smtClean="0"/>
              <a:t>2</a:t>
            </a:fld>
            <a:endParaRPr lang="en-US"/>
          </a:p>
        </p:txBody>
      </p:sp>
    </p:spTree>
    <p:extLst>
      <p:ext uri="{BB962C8B-B14F-4D97-AF65-F5344CB8AC3E}">
        <p14:creationId xmlns:p14="http://schemas.microsoft.com/office/powerpoint/2010/main" val="42004755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[SSZ, 18’] </a:t>
            </a:r>
            <a:r>
              <a:rPr lang="en-US" dirty="0" err="1"/>
              <a:t>Sapirshtein</a:t>
            </a:r>
            <a:r>
              <a:rPr lang="en-US" dirty="0"/>
              <a:t>, Yonatan </a:t>
            </a:r>
            <a:r>
              <a:rPr lang="en-US" dirty="0" err="1"/>
              <a:t>Sompolinsky</a:t>
            </a:r>
            <a:r>
              <a:rPr lang="en-US" dirty="0"/>
              <a:t>, Aviv Zohar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a:solidFill>
                  <a:schemeClr val="accent2">
                    <a:lumMod val="75000"/>
                  </a:schemeClr>
                </a:solidFill>
              </a:rPr>
              <a:t>CNPW, 18’</a:t>
            </a:r>
            <a:r>
              <a:rPr lang="en-US" dirty="0"/>
              <a:t>] Brown-Cohen, Arvind, Alex </a:t>
            </a:r>
            <a:r>
              <a:rPr lang="en-US" dirty="0" err="1"/>
              <a:t>Psomas</a:t>
            </a:r>
            <a:r>
              <a:rPr lang="en-US" dirty="0"/>
              <a:t>, Weinberg</a:t>
            </a:r>
          </a:p>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34</a:t>
            </a:fld>
            <a:endParaRPr lang="en-US"/>
          </a:p>
        </p:txBody>
      </p:sp>
    </p:spTree>
    <p:extLst>
      <p:ext uri="{BB962C8B-B14F-4D97-AF65-F5344CB8AC3E}">
        <p14:creationId xmlns:p14="http://schemas.microsoft.com/office/powerpoint/2010/main" val="1447774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45</a:t>
            </a:fld>
            <a:endParaRPr lang="en-US"/>
          </a:p>
        </p:txBody>
      </p:sp>
    </p:spTree>
    <p:extLst>
      <p:ext uri="{BB962C8B-B14F-4D97-AF65-F5344CB8AC3E}">
        <p14:creationId xmlns:p14="http://schemas.microsoft.com/office/powerpoint/2010/main" val="15007644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early days of online advertising, first-price auctions were the predominant mechanism. However, first-price auctions are well-known for not converging to an stable equilibrium. Specially when you had automatic bidding software participate on this auctions, they would show cyclic patterns.</a:t>
            </a:r>
          </a:p>
          <a:p>
            <a:endParaRPr lang="en-US" dirty="0"/>
          </a:p>
          <a:p>
            <a:r>
              <a:rPr lang="en-US" dirty="0"/>
              <a:t>This instability creates inefficiencies and loss of revenue.</a:t>
            </a:r>
          </a:p>
        </p:txBody>
      </p:sp>
      <p:sp>
        <p:nvSpPr>
          <p:cNvPr id="4" name="Slide Number Placeholder 3"/>
          <p:cNvSpPr>
            <a:spLocks noGrp="1"/>
          </p:cNvSpPr>
          <p:nvPr>
            <p:ph type="sldNum" sz="quarter" idx="5"/>
          </p:nvPr>
        </p:nvSpPr>
        <p:spPr/>
        <p:txBody>
          <a:bodyPr/>
          <a:lstStyle/>
          <a:p>
            <a:fld id="{A440291C-CA1B-EB43-AFD6-6B366D36FAFC}" type="slidenum">
              <a:rPr lang="en-US" smtClean="0"/>
              <a:t>3</a:t>
            </a:fld>
            <a:endParaRPr lang="en-US"/>
          </a:p>
        </p:txBody>
      </p:sp>
    </p:spTree>
    <p:extLst>
      <p:ext uri="{BB962C8B-B14F-4D97-AF65-F5344CB8AC3E}">
        <p14:creationId xmlns:p14="http://schemas.microsoft.com/office/powerpoint/2010/main" val="2296733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this limitation of first-price auctions in online advertising, the internet popularized second-price auctions.</a:t>
            </a:r>
          </a:p>
        </p:txBody>
      </p:sp>
      <p:sp>
        <p:nvSpPr>
          <p:cNvPr id="4" name="Slide Number Placeholder 3"/>
          <p:cNvSpPr>
            <a:spLocks noGrp="1"/>
          </p:cNvSpPr>
          <p:nvPr>
            <p:ph type="sldNum" sz="quarter" idx="5"/>
          </p:nvPr>
        </p:nvSpPr>
        <p:spPr/>
        <p:txBody>
          <a:bodyPr/>
          <a:lstStyle/>
          <a:p>
            <a:fld id="{A440291C-CA1B-EB43-AFD6-6B366D36FAFC}" type="slidenum">
              <a:rPr lang="en-US" smtClean="0"/>
              <a:t>4</a:t>
            </a:fld>
            <a:endParaRPr lang="en-US"/>
          </a:p>
        </p:txBody>
      </p:sp>
    </p:spTree>
    <p:extLst>
      <p:ext uri="{BB962C8B-B14F-4D97-AF65-F5344CB8AC3E}">
        <p14:creationId xmlns:p14="http://schemas.microsoft.com/office/powerpoint/2010/main" val="934469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6</a:t>
            </a:fld>
            <a:endParaRPr lang="en-US"/>
          </a:p>
        </p:txBody>
      </p:sp>
    </p:spTree>
    <p:extLst>
      <p:ext uri="{BB962C8B-B14F-4D97-AF65-F5344CB8AC3E}">
        <p14:creationId xmlns:p14="http://schemas.microsoft.com/office/powerpoint/2010/main" val="12508822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7</a:t>
            </a:fld>
            <a:endParaRPr lang="en-US"/>
          </a:p>
        </p:txBody>
      </p:sp>
    </p:spTree>
    <p:extLst>
      <p:ext uri="{BB962C8B-B14F-4D97-AF65-F5344CB8AC3E}">
        <p14:creationId xmlns:p14="http://schemas.microsoft.com/office/powerpoint/2010/main" val="3803849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8</a:t>
            </a:fld>
            <a:endParaRPr lang="en-US"/>
          </a:p>
        </p:txBody>
      </p:sp>
    </p:spTree>
    <p:extLst>
      <p:ext uri="{BB962C8B-B14F-4D97-AF65-F5344CB8AC3E}">
        <p14:creationId xmlns:p14="http://schemas.microsoft.com/office/powerpoint/2010/main" val="203674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40291C-CA1B-EB43-AFD6-6B366D36FAFC}" type="slidenum">
              <a:rPr lang="en-US" smtClean="0"/>
              <a:t>10</a:t>
            </a:fld>
            <a:endParaRPr lang="en-US"/>
          </a:p>
        </p:txBody>
      </p:sp>
    </p:spTree>
    <p:extLst>
      <p:ext uri="{BB962C8B-B14F-4D97-AF65-F5344CB8AC3E}">
        <p14:creationId xmlns:p14="http://schemas.microsoft.com/office/powerpoint/2010/main" val="22144705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introduce the communication model:</a:t>
            </a:r>
          </a:p>
          <a:p>
            <a:pPr marL="171450" indent="-171450">
              <a:buFontTx/>
              <a:buChar char="-"/>
            </a:pPr>
            <a:r>
              <a:rPr lang="en-US" dirty="0"/>
              <a:t>The auctioneer communicates privately with bidders.</a:t>
            </a:r>
          </a:p>
          <a:p>
            <a:pPr marL="171450" indent="-171450">
              <a:buFontTx/>
              <a:buChar char="-"/>
            </a:pPr>
            <a:r>
              <a:rPr lang="en-US" dirty="0"/>
              <a:t>There is no communication among bidders.</a:t>
            </a:r>
          </a:p>
          <a:p>
            <a:pPr marL="171450" indent="-171450">
              <a:buFontTx/>
              <a:buChar char="-"/>
            </a:pPr>
            <a:r>
              <a:rPr lang="en-US" dirty="0"/>
              <a:t>Bidders can leave at any point. A bidder cannot be forced to participate in the game.</a:t>
            </a:r>
          </a:p>
          <a:p>
            <a:pPr marL="171450" indent="-171450">
              <a:buFontTx/>
              <a:buChar char="-"/>
            </a:pPr>
            <a:r>
              <a:rPr lang="en-US" dirty="0"/>
              <a:t>Only the auctioneer knows the number of bidders. So the auctioneer can introduce as many fake bidders as he wishes.</a:t>
            </a:r>
          </a:p>
        </p:txBody>
      </p:sp>
      <p:sp>
        <p:nvSpPr>
          <p:cNvPr id="4" name="Slide Number Placeholder 3"/>
          <p:cNvSpPr>
            <a:spLocks noGrp="1"/>
          </p:cNvSpPr>
          <p:nvPr>
            <p:ph type="sldNum" sz="quarter" idx="5"/>
          </p:nvPr>
        </p:nvSpPr>
        <p:spPr/>
        <p:txBody>
          <a:bodyPr/>
          <a:lstStyle/>
          <a:p>
            <a:fld id="{A440291C-CA1B-EB43-AFD6-6B366D36FAFC}" type="slidenum">
              <a:rPr lang="en-US" smtClean="0"/>
              <a:t>11</a:t>
            </a:fld>
            <a:endParaRPr lang="en-US"/>
          </a:p>
        </p:txBody>
      </p:sp>
    </p:spTree>
    <p:extLst>
      <p:ext uri="{BB962C8B-B14F-4D97-AF65-F5344CB8AC3E}">
        <p14:creationId xmlns:p14="http://schemas.microsoft.com/office/powerpoint/2010/main" val="407460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BC537-CFBA-B046-ADA9-14E8C390C34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DB736BC-9EB6-0B4A-BEA5-DA6899869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AD3B1C-91BA-4D44-8627-129656AD0922}"/>
              </a:ext>
            </a:extLst>
          </p:cNvPr>
          <p:cNvSpPr>
            <a:spLocks noGrp="1"/>
          </p:cNvSpPr>
          <p:nvPr>
            <p:ph type="dt" sz="half" idx="10"/>
          </p:nvPr>
        </p:nvSpPr>
        <p:spPr/>
        <p:txBody>
          <a:bodyPr/>
          <a:lstStyle/>
          <a:p>
            <a:fld id="{DC216CA0-2B01-A54F-B5EF-E0083342FEDC}" type="datetime1">
              <a:rPr lang="en-US" smtClean="0"/>
              <a:t>3/9/21</a:t>
            </a:fld>
            <a:endParaRPr lang="en-US"/>
          </a:p>
        </p:txBody>
      </p:sp>
      <p:sp>
        <p:nvSpPr>
          <p:cNvPr id="5" name="Footer Placeholder 4">
            <a:extLst>
              <a:ext uri="{FF2B5EF4-FFF2-40B4-BE49-F238E27FC236}">
                <a16:creationId xmlns:a16="http://schemas.microsoft.com/office/drawing/2014/main" id="{E76157DB-7879-4847-B284-E1032A73C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B1F970-A7FE-B346-BD16-5F5DA294F6BA}"/>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4149793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932E5-2301-9E49-9341-450CD5FEDF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767CE6-8B2C-D145-A3BB-FEB2528758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411E10-FD6B-6944-9C10-1B8219EFF70B}"/>
              </a:ext>
            </a:extLst>
          </p:cNvPr>
          <p:cNvSpPr>
            <a:spLocks noGrp="1"/>
          </p:cNvSpPr>
          <p:nvPr>
            <p:ph type="dt" sz="half" idx="10"/>
          </p:nvPr>
        </p:nvSpPr>
        <p:spPr/>
        <p:txBody>
          <a:bodyPr/>
          <a:lstStyle/>
          <a:p>
            <a:fld id="{5B8C3148-6647-2E4F-867F-B33CE69D0885}" type="datetime1">
              <a:rPr lang="en-US" smtClean="0"/>
              <a:t>3/9/21</a:t>
            </a:fld>
            <a:endParaRPr lang="en-US"/>
          </a:p>
        </p:txBody>
      </p:sp>
      <p:sp>
        <p:nvSpPr>
          <p:cNvPr id="5" name="Footer Placeholder 4">
            <a:extLst>
              <a:ext uri="{FF2B5EF4-FFF2-40B4-BE49-F238E27FC236}">
                <a16:creationId xmlns:a16="http://schemas.microsoft.com/office/drawing/2014/main" id="{D79A5EE0-0AD1-5D45-983B-6CA101B7F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FDB593-76F0-CF4F-8027-DB9FD4857A3C}"/>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38762288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726B24-C542-4443-A26C-8D044C2DE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F60140-673B-1448-9E5E-66879079A65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123B74-5DA6-4948-A17D-D030C9EBA9D7}"/>
              </a:ext>
            </a:extLst>
          </p:cNvPr>
          <p:cNvSpPr>
            <a:spLocks noGrp="1"/>
          </p:cNvSpPr>
          <p:nvPr>
            <p:ph type="dt" sz="half" idx="10"/>
          </p:nvPr>
        </p:nvSpPr>
        <p:spPr/>
        <p:txBody>
          <a:bodyPr/>
          <a:lstStyle/>
          <a:p>
            <a:fld id="{A64B3555-2FF4-4247-860F-530B262A92B1}" type="datetime1">
              <a:rPr lang="en-US" smtClean="0"/>
              <a:t>3/9/21</a:t>
            </a:fld>
            <a:endParaRPr lang="en-US"/>
          </a:p>
        </p:txBody>
      </p:sp>
      <p:sp>
        <p:nvSpPr>
          <p:cNvPr id="5" name="Footer Placeholder 4">
            <a:extLst>
              <a:ext uri="{FF2B5EF4-FFF2-40B4-BE49-F238E27FC236}">
                <a16:creationId xmlns:a16="http://schemas.microsoft.com/office/drawing/2014/main" id="{D2401053-45DF-A14A-96E3-C1C507D105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717913-7EC3-5E43-AAC4-02574269AE97}"/>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1401156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419460-B70F-AB4B-B2E7-DA90D455ED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3E8997-F6EB-8C4A-BC66-DB0FA60408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8191B0-100D-F84F-8DDB-89EA1A208F72}"/>
              </a:ext>
            </a:extLst>
          </p:cNvPr>
          <p:cNvSpPr>
            <a:spLocks noGrp="1"/>
          </p:cNvSpPr>
          <p:nvPr>
            <p:ph type="dt" sz="half" idx="10"/>
          </p:nvPr>
        </p:nvSpPr>
        <p:spPr/>
        <p:txBody>
          <a:bodyPr/>
          <a:lstStyle/>
          <a:p>
            <a:fld id="{028E227D-B6D6-2B4F-8B52-18FCA94ADBF6}" type="datetime1">
              <a:rPr lang="en-US" smtClean="0"/>
              <a:t>3/9/21</a:t>
            </a:fld>
            <a:endParaRPr lang="en-US"/>
          </a:p>
        </p:txBody>
      </p:sp>
      <p:sp>
        <p:nvSpPr>
          <p:cNvPr id="5" name="Footer Placeholder 4">
            <a:extLst>
              <a:ext uri="{FF2B5EF4-FFF2-40B4-BE49-F238E27FC236}">
                <a16:creationId xmlns:a16="http://schemas.microsoft.com/office/drawing/2014/main" id="{E436ECB4-159A-B845-B61A-7350A73A3E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58A89E-C871-5943-A0AE-2755C6B3AF69}"/>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4121280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39011-BABB-2B43-841F-111506D3FC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39AEA0-7663-6D40-A174-4DFB8C1CF26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CAA654A-6D42-6E4F-815C-1ED89F0BDD51}"/>
              </a:ext>
            </a:extLst>
          </p:cNvPr>
          <p:cNvSpPr>
            <a:spLocks noGrp="1"/>
          </p:cNvSpPr>
          <p:nvPr>
            <p:ph type="dt" sz="half" idx="10"/>
          </p:nvPr>
        </p:nvSpPr>
        <p:spPr/>
        <p:txBody>
          <a:bodyPr/>
          <a:lstStyle/>
          <a:p>
            <a:fld id="{749CF377-CB08-8A47-AC5E-340FD9EF2830}" type="datetime1">
              <a:rPr lang="en-US" smtClean="0"/>
              <a:t>3/9/21</a:t>
            </a:fld>
            <a:endParaRPr lang="en-US"/>
          </a:p>
        </p:txBody>
      </p:sp>
      <p:sp>
        <p:nvSpPr>
          <p:cNvPr id="5" name="Footer Placeholder 4">
            <a:extLst>
              <a:ext uri="{FF2B5EF4-FFF2-40B4-BE49-F238E27FC236}">
                <a16:creationId xmlns:a16="http://schemas.microsoft.com/office/drawing/2014/main" id="{032FD4A6-4A4C-DD4A-B885-B16645CDC9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AB119A-9564-9448-8F49-FFE33B032BC3}"/>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172461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9AD8D4-2822-B345-8E12-5C6EEFB8FC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C05FE8-FB13-4743-A298-1D59DE7EC15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A86CA86-7EBA-C246-B079-B816DB1AC8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3B8048-1CC7-1F40-9E55-E01D6402B3C1}"/>
              </a:ext>
            </a:extLst>
          </p:cNvPr>
          <p:cNvSpPr>
            <a:spLocks noGrp="1"/>
          </p:cNvSpPr>
          <p:nvPr>
            <p:ph type="dt" sz="half" idx="10"/>
          </p:nvPr>
        </p:nvSpPr>
        <p:spPr/>
        <p:txBody>
          <a:bodyPr/>
          <a:lstStyle/>
          <a:p>
            <a:fld id="{49F3D2DA-E0C1-3942-ABED-12A8DCA0CB80}" type="datetime1">
              <a:rPr lang="en-US" smtClean="0"/>
              <a:t>3/9/21</a:t>
            </a:fld>
            <a:endParaRPr lang="en-US"/>
          </a:p>
        </p:txBody>
      </p:sp>
      <p:sp>
        <p:nvSpPr>
          <p:cNvPr id="6" name="Footer Placeholder 5">
            <a:extLst>
              <a:ext uri="{FF2B5EF4-FFF2-40B4-BE49-F238E27FC236}">
                <a16:creationId xmlns:a16="http://schemas.microsoft.com/office/drawing/2014/main" id="{47C1EB6E-64BF-B349-A729-9889BFBED5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28B45D-5007-8946-98D4-AAD923394DD1}"/>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17201733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C7CF-97B4-D14E-B26E-6E851E3370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FEFC64-BCF7-6A43-AFDB-A98F779E3D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3ED6F2-4F9A-4943-BC3D-9D5CD9ACF15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485749-87F9-B04E-928A-C941409860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BBDD629-8E93-2444-A858-8DDE12A1B44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80A6BAA-E670-FC48-A0A3-E3D5E15E9DCB}"/>
              </a:ext>
            </a:extLst>
          </p:cNvPr>
          <p:cNvSpPr>
            <a:spLocks noGrp="1"/>
          </p:cNvSpPr>
          <p:nvPr>
            <p:ph type="dt" sz="half" idx="10"/>
          </p:nvPr>
        </p:nvSpPr>
        <p:spPr/>
        <p:txBody>
          <a:bodyPr/>
          <a:lstStyle/>
          <a:p>
            <a:fld id="{87F3667D-EB2E-D348-873C-16F3D3075975}" type="datetime1">
              <a:rPr lang="en-US" smtClean="0"/>
              <a:t>3/9/21</a:t>
            </a:fld>
            <a:endParaRPr lang="en-US"/>
          </a:p>
        </p:txBody>
      </p:sp>
      <p:sp>
        <p:nvSpPr>
          <p:cNvPr id="8" name="Footer Placeholder 7">
            <a:extLst>
              <a:ext uri="{FF2B5EF4-FFF2-40B4-BE49-F238E27FC236}">
                <a16:creationId xmlns:a16="http://schemas.microsoft.com/office/drawing/2014/main" id="{32003E32-679F-3A40-A701-4E4D471193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6AAADBB-F673-1F4D-B17E-7ED5500EE447}"/>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2437681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B5EF-D350-8640-99A1-50FAC585106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6184E44-5DA5-7B4E-BE95-6422523973D5}"/>
              </a:ext>
            </a:extLst>
          </p:cNvPr>
          <p:cNvSpPr>
            <a:spLocks noGrp="1"/>
          </p:cNvSpPr>
          <p:nvPr>
            <p:ph type="dt" sz="half" idx="10"/>
          </p:nvPr>
        </p:nvSpPr>
        <p:spPr/>
        <p:txBody>
          <a:bodyPr/>
          <a:lstStyle/>
          <a:p>
            <a:fld id="{AEC1749B-97FD-1144-93D4-9867CC7EEB0E}" type="datetime1">
              <a:rPr lang="en-US" smtClean="0"/>
              <a:t>3/9/21</a:t>
            </a:fld>
            <a:endParaRPr lang="en-US"/>
          </a:p>
        </p:txBody>
      </p:sp>
      <p:sp>
        <p:nvSpPr>
          <p:cNvPr id="4" name="Footer Placeholder 3">
            <a:extLst>
              <a:ext uri="{FF2B5EF4-FFF2-40B4-BE49-F238E27FC236}">
                <a16:creationId xmlns:a16="http://schemas.microsoft.com/office/drawing/2014/main" id="{2BE6F6EA-FE15-7A4C-BA84-1A8D378D24B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253A5C4-02CD-DA4B-8762-3E2FCBAD47A1}"/>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1981933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7558764-0A23-1C49-8288-341B287EACC8}"/>
              </a:ext>
            </a:extLst>
          </p:cNvPr>
          <p:cNvSpPr>
            <a:spLocks noGrp="1"/>
          </p:cNvSpPr>
          <p:nvPr>
            <p:ph type="dt" sz="half" idx="10"/>
          </p:nvPr>
        </p:nvSpPr>
        <p:spPr/>
        <p:txBody>
          <a:bodyPr/>
          <a:lstStyle/>
          <a:p>
            <a:fld id="{89A7E47A-D9BB-1840-B471-2020CD5A5577}" type="datetime1">
              <a:rPr lang="en-US" smtClean="0"/>
              <a:t>3/9/21</a:t>
            </a:fld>
            <a:endParaRPr lang="en-US"/>
          </a:p>
        </p:txBody>
      </p:sp>
      <p:sp>
        <p:nvSpPr>
          <p:cNvPr id="3" name="Footer Placeholder 2">
            <a:extLst>
              <a:ext uri="{FF2B5EF4-FFF2-40B4-BE49-F238E27FC236}">
                <a16:creationId xmlns:a16="http://schemas.microsoft.com/office/drawing/2014/main" id="{09D61E2D-6D42-C64B-805F-DB5D496F99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D04AD9-F6EC-1649-BC7B-D1D9B4D87A5A}"/>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4141186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D1562-B7C6-1C43-99A4-07D8AF7AFC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1EB94C-0E5F-BB45-BF27-E663211289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57BB45-0222-8E44-A327-A778E01AB5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8EB87F3-8305-BB4F-B3B2-4634009DBAEE}"/>
              </a:ext>
            </a:extLst>
          </p:cNvPr>
          <p:cNvSpPr>
            <a:spLocks noGrp="1"/>
          </p:cNvSpPr>
          <p:nvPr>
            <p:ph type="dt" sz="half" idx="10"/>
          </p:nvPr>
        </p:nvSpPr>
        <p:spPr/>
        <p:txBody>
          <a:bodyPr/>
          <a:lstStyle/>
          <a:p>
            <a:fld id="{16FDCD0A-82CB-F643-A491-84D1285E64CD}" type="datetime1">
              <a:rPr lang="en-US" smtClean="0"/>
              <a:t>3/9/21</a:t>
            </a:fld>
            <a:endParaRPr lang="en-US"/>
          </a:p>
        </p:txBody>
      </p:sp>
      <p:sp>
        <p:nvSpPr>
          <p:cNvPr id="6" name="Footer Placeholder 5">
            <a:extLst>
              <a:ext uri="{FF2B5EF4-FFF2-40B4-BE49-F238E27FC236}">
                <a16:creationId xmlns:a16="http://schemas.microsoft.com/office/drawing/2014/main" id="{9AC8BAEC-1AC1-BD48-BE5F-475C51A81E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2AB548-680D-CA4F-918E-A8222217D72C}"/>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42533567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13460-BDB4-4741-BD19-729B67F3C93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8FBC40-8A92-2148-94C0-B8A8A18BA6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596C357-01FA-1342-87D2-532FB66191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9F9F11-61BE-F94C-8773-F94E43B2EA7D}"/>
              </a:ext>
            </a:extLst>
          </p:cNvPr>
          <p:cNvSpPr>
            <a:spLocks noGrp="1"/>
          </p:cNvSpPr>
          <p:nvPr>
            <p:ph type="dt" sz="half" idx="10"/>
          </p:nvPr>
        </p:nvSpPr>
        <p:spPr/>
        <p:txBody>
          <a:bodyPr/>
          <a:lstStyle/>
          <a:p>
            <a:fld id="{88CD3A9A-8EF0-A041-8E31-4E5C23BFCA5E}" type="datetime1">
              <a:rPr lang="en-US" smtClean="0"/>
              <a:t>3/9/21</a:t>
            </a:fld>
            <a:endParaRPr lang="en-US"/>
          </a:p>
        </p:txBody>
      </p:sp>
      <p:sp>
        <p:nvSpPr>
          <p:cNvPr id="6" name="Footer Placeholder 5">
            <a:extLst>
              <a:ext uri="{FF2B5EF4-FFF2-40B4-BE49-F238E27FC236}">
                <a16:creationId xmlns:a16="http://schemas.microsoft.com/office/drawing/2014/main" id="{90C065FD-0547-2841-941B-B99FBF706C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B1EC0-8545-AB4D-BFC8-002E7389687F}"/>
              </a:ext>
            </a:extLst>
          </p:cNvPr>
          <p:cNvSpPr>
            <a:spLocks noGrp="1"/>
          </p:cNvSpPr>
          <p:nvPr>
            <p:ph type="sldNum" sz="quarter" idx="12"/>
          </p:nvPr>
        </p:nvSpPr>
        <p:spPr/>
        <p:txBody>
          <a:bodyPr/>
          <a:lstStyle/>
          <a:p>
            <a:fld id="{C0E737A0-9836-0546-90C2-916B04F48200}" type="slidenum">
              <a:rPr lang="en-US" smtClean="0"/>
              <a:t>‹#›</a:t>
            </a:fld>
            <a:endParaRPr lang="en-US"/>
          </a:p>
        </p:txBody>
      </p:sp>
    </p:spTree>
    <p:extLst>
      <p:ext uri="{BB962C8B-B14F-4D97-AF65-F5344CB8AC3E}">
        <p14:creationId xmlns:p14="http://schemas.microsoft.com/office/powerpoint/2010/main" val="3890685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480780-9DC2-9B42-A4D0-0B7B76CAE8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D01AA1-2004-0048-BBD6-AA508343B3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BD87A8-BA58-EB40-A86A-7A77812E33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1F02AE-7A1C-6F4F-85AE-60896FDF30F6}" type="datetime1">
              <a:rPr lang="en-US" smtClean="0"/>
              <a:t>3/9/21</a:t>
            </a:fld>
            <a:endParaRPr lang="en-US"/>
          </a:p>
        </p:txBody>
      </p:sp>
      <p:sp>
        <p:nvSpPr>
          <p:cNvPr id="5" name="Footer Placeholder 4">
            <a:extLst>
              <a:ext uri="{FF2B5EF4-FFF2-40B4-BE49-F238E27FC236}">
                <a16:creationId xmlns:a16="http://schemas.microsoft.com/office/drawing/2014/main" id="{C672D265-E36A-F34C-97FF-C6644CC76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014101E-BA20-534B-826B-B77691648C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E737A0-9836-0546-90C2-916B04F48200}" type="slidenum">
              <a:rPr lang="en-US" smtClean="0"/>
              <a:t>‹#›</a:t>
            </a:fld>
            <a:endParaRPr lang="en-US"/>
          </a:p>
        </p:txBody>
      </p:sp>
    </p:spTree>
    <p:extLst>
      <p:ext uri="{BB962C8B-B14F-4D97-AF65-F5344CB8AC3E}">
        <p14:creationId xmlns:p14="http://schemas.microsoft.com/office/powerpoint/2010/main" val="3948056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gi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6.xml"/><Relationship Id="rId6" Type="http://schemas.openxmlformats.org/officeDocument/2006/relationships/image" Target="../media/image220.png"/></Relationships>
</file>

<file path=ppt/slides/_rels/slide1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10.xml"/><Relationship Id="rId7" Type="http://schemas.openxmlformats.org/officeDocument/2006/relationships/image" Target="../media/image24.png"/><Relationship Id="rId2" Type="http://schemas.openxmlformats.org/officeDocument/2006/relationships/slideLayout" Target="../slideLayouts/slideLayout2.xml"/><Relationship Id="rId1" Type="http://schemas.openxmlformats.org/officeDocument/2006/relationships/tags" Target="../tags/tag7.xml"/><Relationship Id="rId6" Type="http://schemas.openxmlformats.org/officeDocument/2006/relationships/image" Target="../media/image23.png"/><Relationship Id="rId10" Type="http://schemas.openxmlformats.org/officeDocument/2006/relationships/image" Target="../media/image26.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8.xml"/><Relationship Id="rId6"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image" Target="../media/image260.png"/><Relationship Id="rId11" Type="http://schemas.openxmlformats.org/officeDocument/2006/relationships/image" Target="../media/image32.png"/><Relationship Id="rId10" Type="http://schemas.openxmlformats.org/officeDocument/2006/relationships/image" Target="../media/image31.png"/><Relationship Id="rId9" Type="http://schemas.openxmlformats.org/officeDocument/2006/relationships/image" Target="../media/image211.png"/></Relationships>
</file>

<file path=ppt/slides/_rels/slide16.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notesSlide" Target="../notesSlides/notesSlide14.xml"/><Relationship Id="rId7"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10.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0.tiff"/></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xml"/><Relationship Id="rId5" Type="http://schemas.openxmlformats.org/officeDocument/2006/relationships/image" Target="../media/image300.png"/></Relationships>
</file>

<file path=ppt/slides/_rels/slide18.xml.rels><?xml version="1.0" encoding="UTF-8" standalone="yes"?>
<Relationships xmlns="http://schemas.openxmlformats.org/package/2006/relationships"><Relationship Id="rId7" Type="http://schemas.openxmlformats.org/officeDocument/2006/relationships/image" Target="../media/image270.png"/><Relationship Id="rId2" Type="http://schemas.openxmlformats.org/officeDocument/2006/relationships/slideLayout" Target="../slideLayouts/slideLayout2.xml"/><Relationship Id="rId1" Type="http://schemas.openxmlformats.org/officeDocument/2006/relationships/tags" Target="../tags/tag12.xml"/><Relationship Id="rId6" Type="http://schemas.openxmlformats.org/officeDocument/2006/relationships/image" Target="../media/image33.png"/><Relationship Id="rId5" Type="http://schemas.openxmlformats.org/officeDocument/2006/relationships/image" Target="../media/image280.png"/></Relationships>
</file>

<file path=ppt/slides/_rels/slide19.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image" Target="../media/image340.png"/><Relationship Id="rId18" Type="http://schemas.openxmlformats.org/officeDocument/2006/relationships/image" Target="../media/image39.png"/><Relationship Id="rId7" Type="http://schemas.openxmlformats.org/officeDocument/2006/relationships/image" Target="../media/image32.emf"/><Relationship Id="rId17" Type="http://schemas.openxmlformats.org/officeDocument/2006/relationships/image" Target="../media/image38.png"/><Relationship Id="rId2" Type="http://schemas.openxmlformats.org/officeDocument/2006/relationships/slideLayout" Target="../slideLayouts/slideLayout2.xml"/><Relationship Id="rId16" Type="http://schemas.openxmlformats.org/officeDocument/2006/relationships/image" Target="../media/image37.png"/><Relationship Id="rId1" Type="http://schemas.openxmlformats.org/officeDocument/2006/relationships/tags" Target="../tags/tag13.xml"/><Relationship Id="rId6" Type="http://schemas.openxmlformats.org/officeDocument/2006/relationships/image" Target="../media/image20.tiff"/><Relationship Id="rId5" Type="http://schemas.openxmlformats.org/officeDocument/2006/relationships/image" Target="../media/image34.png"/><Relationship Id="rId15" Type="http://schemas.openxmlformats.org/officeDocument/2006/relationships/image" Target="../media/image36.png"/><Relationship Id="rId19" Type="http://schemas.openxmlformats.org/officeDocument/2006/relationships/image" Target="../media/image34.emf"/><Relationship Id="rId1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14.xml"/><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60.png"/><Relationship Id="rId3" Type="http://schemas.openxmlformats.org/officeDocument/2006/relationships/notesSlide" Target="../notesSlides/notesSlide17.xml"/><Relationship Id="rId7" Type="http://schemas.openxmlformats.org/officeDocument/2006/relationships/image" Target="../media/image430.png"/><Relationship Id="rId2" Type="http://schemas.openxmlformats.org/officeDocument/2006/relationships/slideLayout" Target="../slideLayouts/slideLayout2.xml"/><Relationship Id="rId1" Type="http://schemas.openxmlformats.org/officeDocument/2006/relationships/tags" Target="../tags/tag16.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9.xml"/><Relationship Id="rId5"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4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49.tiff"/><Relationship Id="rId5"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2.xml"/><Relationship Id="rId1" Type="http://schemas.openxmlformats.org/officeDocument/2006/relationships/tags" Target="../tags/tag23.xml"/><Relationship Id="rId6"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24.xml"/><Relationship Id="rId6" Type="http://schemas.openxmlformats.org/officeDocument/2006/relationships/image" Target="../media/image55.png"/></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4.sv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39.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gif"/></Relationships>
</file>

<file path=ppt/slides/_rels/slide4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28.xml"/><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jpeg"/><Relationship Id="rId7" Type="http://schemas.openxmlformats.org/officeDocument/2006/relationships/image" Target="../media/image74.png"/><Relationship Id="rId2" Type="http://schemas.openxmlformats.org/officeDocument/2006/relationships/image" Target="../media/image70.jpeg"/><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73.jpeg"/><Relationship Id="rId4" Type="http://schemas.openxmlformats.org/officeDocument/2006/relationships/image" Target="../media/image72.jpeg"/><Relationship Id="rId9" Type="http://schemas.openxmlformats.org/officeDocument/2006/relationships/image" Target="../media/image76.png"/></Relationships>
</file>

<file path=ppt/slides/_rels/slide45.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notesSlide" Target="../notesSlides/notesSlide21.xml"/><Relationship Id="rId7" Type="http://schemas.openxmlformats.org/officeDocument/2006/relationships/image" Target="../media/image20.tiff"/><Relationship Id="rId2" Type="http://schemas.openxmlformats.org/officeDocument/2006/relationships/slideLayout" Target="../slideLayouts/slideLayout2.xml"/><Relationship Id="rId1" Type="http://schemas.openxmlformats.org/officeDocument/2006/relationships/tags" Target="../tags/tag29.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5.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slideLayout" Target="../slideLayouts/slideLayout2.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Video 40">
            <a:extLst>
              <a:ext uri="{FF2B5EF4-FFF2-40B4-BE49-F238E27FC236}">
                <a16:creationId xmlns:a16="http://schemas.microsoft.com/office/drawing/2014/main" id="{9B37E7D7-998C-4B2D-B421-B812C95614E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1" y="10"/>
            <a:ext cx="12191999" cy="6857990"/>
          </a:xfrm>
          <a:prstGeom prst="rect">
            <a:avLst/>
          </a:prstGeom>
        </p:spPr>
      </p:pic>
      <p:sp>
        <p:nvSpPr>
          <p:cNvPr id="47" name="Rectangle 46">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64792-9963-9D4F-BE3A-4174D5AF793F}"/>
              </a:ext>
            </a:extLst>
          </p:cNvPr>
          <p:cNvSpPr>
            <a:spLocks noGrp="1"/>
          </p:cNvSpPr>
          <p:nvPr>
            <p:ph type="ctrTitle"/>
          </p:nvPr>
        </p:nvSpPr>
        <p:spPr>
          <a:xfrm>
            <a:off x="1100051" y="60846"/>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Economics and Computation in Decentralized Systems</a:t>
            </a:r>
          </a:p>
        </p:txBody>
      </p:sp>
      <p:sp>
        <p:nvSpPr>
          <p:cNvPr id="3" name="Subtitle 2">
            <a:extLst>
              <a:ext uri="{FF2B5EF4-FFF2-40B4-BE49-F238E27FC236}">
                <a16:creationId xmlns:a16="http://schemas.microsoft.com/office/drawing/2014/main" id="{DE0962F3-41B2-4A4D-A043-A6A342446278}"/>
              </a:ext>
            </a:extLst>
          </p:cNvPr>
          <p:cNvSpPr>
            <a:spLocks noGrp="1"/>
          </p:cNvSpPr>
          <p:nvPr>
            <p:ph type="subTitle" idx="1"/>
          </p:nvPr>
        </p:nvSpPr>
        <p:spPr>
          <a:xfrm>
            <a:off x="1100051" y="3861332"/>
            <a:ext cx="10058400" cy="1282707"/>
          </a:xfrm>
          <a:effectLst>
            <a:outerShdw blurRad="50800" dist="38100" dir="2700000" algn="tl" rotWithShape="0">
              <a:prstClr val="black">
                <a:alpha val="40000"/>
              </a:prstClr>
            </a:outerShdw>
          </a:effectLst>
        </p:spPr>
        <p:txBody>
          <a:bodyPr>
            <a:normAutofit/>
          </a:bodyPr>
          <a:lstStyle/>
          <a:p>
            <a:r>
              <a:rPr lang="en-US" sz="2800" b="1" dirty="0">
                <a:solidFill>
                  <a:srgbClr val="FFFFFF"/>
                </a:solidFill>
              </a:rPr>
              <a:t>Matheus Venturyne Xavier Ferreira</a:t>
            </a:r>
          </a:p>
          <a:p>
            <a:r>
              <a:rPr lang="en-US" sz="2200" b="1" dirty="0">
                <a:solidFill>
                  <a:srgbClr val="FFFFFF"/>
                </a:solidFill>
              </a:rPr>
              <a:t>Princeton University</a:t>
            </a:r>
          </a:p>
        </p:txBody>
      </p:sp>
      <p:sp>
        <p:nvSpPr>
          <p:cNvPr id="4" name="Slide Number Placeholder 3">
            <a:extLst>
              <a:ext uri="{FF2B5EF4-FFF2-40B4-BE49-F238E27FC236}">
                <a16:creationId xmlns:a16="http://schemas.microsoft.com/office/drawing/2014/main" id="{19D94D5D-DCDD-4445-8E61-D65236A4365C}"/>
              </a:ext>
            </a:extLst>
          </p:cNvPr>
          <p:cNvSpPr>
            <a:spLocks noGrp="1"/>
          </p:cNvSpPr>
          <p:nvPr>
            <p:ph type="sldNum" sz="quarter" idx="12"/>
          </p:nvPr>
        </p:nvSpPr>
        <p:spPr/>
        <p:txBody>
          <a:bodyPr/>
          <a:lstStyle/>
          <a:p>
            <a:fld id="{C0E737A0-9836-0546-90C2-916B04F48200}" type="slidenum">
              <a:rPr lang="en-US" smtClean="0"/>
              <a:t>1</a:t>
            </a:fld>
            <a:endParaRPr lang="en-US"/>
          </a:p>
        </p:txBody>
      </p:sp>
      <p:sp>
        <p:nvSpPr>
          <p:cNvPr id="5" name="TextBox 4">
            <a:extLst>
              <a:ext uri="{FF2B5EF4-FFF2-40B4-BE49-F238E27FC236}">
                <a16:creationId xmlns:a16="http://schemas.microsoft.com/office/drawing/2014/main" id="{366E68D3-93A1-0B4A-A963-FF842C40B3DA}"/>
              </a:ext>
            </a:extLst>
          </p:cNvPr>
          <p:cNvSpPr txBox="1"/>
          <p:nvPr/>
        </p:nvSpPr>
        <p:spPr>
          <a:xfrm>
            <a:off x="5046460" y="5052605"/>
            <a:ext cx="2165582" cy="646331"/>
          </a:xfrm>
          <a:prstGeom prst="rect">
            <a:avLst/>
          </a:prstGeom>
          <a:noFill/>
        </p:spPr>
        <p:txBody>
          <a:bodyPr wrap="square" rtlCol="0">
            <a:spAutoFit/>
          </a:bodyPr>
          <a:lstStyle/>
          <a:p>
            <a:pPr algn="ctr"/>
            <a:r>
              <a:rPr lang="en-US" dirty="0">
                <a:solidFill>
                  <a:schemeClr val="bg1"/>
                </a:solidFill>
              </a:rPr>
              <a:t>Microsoft Research</a:t>
            </a:r>
          </a:p>
          <a:p>
            <a:pPr algn="ctr"/>
            <a:r>
              <a:rPr lang="en-US" dirty="0">
                <a:solidFill>
                  <a:srgbClr val="FFFFFF"/>
                </a:solidFill>
              </a:rPr>
              <a:t>March 10, 2021</a:t>
            </a:r>
          </a:p>
        </p:txBody>
      </p:sp>
    </p:spTree>
    <p:extLst>
      <p:ext uri="{BB962C8B-B14F-4D97-AF65-F5344CB8AC3E}">
        <p14:creationId xmlns:p14="http://schemas.microsoft.com/office/powerpoint/2010/main" val="170435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5" fill="hold"/>
                                        <p:tgtEl>
                                          <p:spTgt spid="4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1"/>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1"/>
                                        </p:tgtEl>
                                      </p:cBhvr>
                                    </p:cmd>
                                  </p:childTnLst>
                                </p:cTn>
                              </p:par>
                            </p:childTnLst>
                          </p:cTn>
                        </p:par>
                      </p:childTnLst>
                    </p:cTn>
                  </p:par>
                </p:childTnLst>
              </p:cTn>
              <p:nextCondLst>
                <p:cond evt="onClick" delay="0">
                  <p:tgtEl>
                    <p:spTgt spid="41"/>
                  </p:tgtEl>
                </p:cond>
              </p:nextCondLst>
            </p:seq>
            <p:video>
              <p:cMediaNode mute="1">
                <p:cTn id="12" repeatCount="indefinite" fill="hold" display="0">
                  <p:stCondLst>
                    <p:cond delay="indefinite"/>
                  </p:stCondLst>
                </p:cTn>
                <p:tgtEl>
                  <p:spTgt spid="41"/>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D66F5-8028-5D4F-B7D3-7D34C922F5CC}"/>
              </a:ext>
            </a:extLst>
          </p:cNvPr>
          <p:cNvSpPr>
            <a:spLocks noGrp="1"/>
          </p:cNvSpPr>
          <p:nvPr>
            <p:ph type="title"/>
          </p:nvPr>
        </p:nvSpPr>
        <p:spPr/>
        <p:txBody>
          <a:bodyPr>
            <a:normAutofit fontScale="90000"/>
          </a:bodyPr>
          <a:lstStyle/>
          <a:p>
            <a:r>
              <a:rPr lang="en-US" dirty="0"/>
              <a:t>Credible, Truthful, Two-Round Optimal Auctions via Cryptographic commitments [</a:t>
            </a:r>
            <a:r>
              <a:rPr lang="en-US" b="1" u="sng" dirty="0">
                <a:solidFill>
                  <a:schemeClr val="accent2">
                    <a:lumMod val="75000"/>
                  </a:schemeClr>
                </a:solidFill>
              </a:rPr>
              <a:t>F</a:t>
            </a:r>
            <a:r>
              <a:rPr lang="en-US" dirty="0">
                <a:solidFill>
                  <a:schemeClr val="accent2">
                    <a:lumMod val="75000"/>
                  </a:schemeClr>
                </a:solidFill>
              </a:rPr>
              <a:t>W ‘20</a:t>
            </a:r>
            <a:r>
              <a:rPr lang="en-US" dirty="0"/>
              <a:t>]</a:t>
            </a:r>
          </a:p>
        </p:txBody>
      </p:sp>
      <p:sp>
        <p:nvSpPr>
          <p:cNvPr id="4" name="Slide Number Placeholder 3">
            <a:extLst>
              <a:ext uri="{FF2B5EF4-FFF2-40B4-BE49-F238E27FC236}">
                <a16:creationId xmlns:a16="http://schemas.microsoft.com/office/drawing/2014/main" id="{FAAAB8FD-F453-7B4C-B7CB-88455D0B5055}"/>
              </a:ext>
            </a:extLst>
          </p:cNvPr>
          <p:cNvSpPr>
            <a:spLocks noGrp="1"/>
          </p:cNvSpPr>
          <p:nvPr>
            <p:ph type="sldNum" sz="quarter" idx="12"/>
          </p:nvPr>
        </p:nvSpPr>
        <p:spPr/>
        <p:txBody>
          <a:bodyPr/>
          <a:lstStyle/>
          <a:p>
            <a:fld id="{C0E737A0-9836-0546-90C2-916B04F48200}" type="slidenum">
              <a:rPr lang="en-US" smtClean="0"/>
              <a:t>10</a:t>
            </a:fld>
            <a:endParaRPr lang="en-US"/>
          </a:p>
        </p:txBody>
      </p:sp>
      <p:pic>
        <p:nvPicPr>
          <p:cNvPr id="3074" name="Picture 2" descr="Matt Weinberg | Simons Institute for the Theory of Computing">
            <a:extLst>
              <a:ext uri="{FF2B5EF4-FFF2-40B4-BE49-F238E27FC236}">
                <a16:creationId xmlns:a16="http://schemas.microsoft.com/office/drawing/2014/main" id="{7A5248D5-C59E-164C-88A7-B4E06D66AA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850" y="1871564"/>
            <a:ext cx="2693276" cy="28054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47F3F70-7E88-BB44-89FA-7BD1C20ED068}"/>
              </a:ext>
            </a:extLst>
          </p:cNvPr>
          <p:cNvSpPr txBox="1"/>
          <p:nvPr/>
        </p:nvSpPr>
        <p:spPr>
          <a:xfrm>
            <a:off x="1366927" y="4673270"/>
            <a:ext cx="2137583" cy="369332"/>
          </a:xfrm>
          <a:prstGeom prst="rect">
            <a:avLst/>
          </a:prstGeom>
          <a:noFill/>
        </p:spPr>
        <p:txBody>
          <a:bodyPr wrap="square" rtlCol="0">
            <a:spAutoFit/>
          </a:bodyPr>
          <a:lstStyle/>
          <a:p>
            <a:r>
              <a:rPr lang="en-US" dirty="0"/>
              <a:t>Matt Weinberg</a:t>
            </a:r>
          </a:p>
        </p:txBody>
      </p:sp>
      <p:pic>
        <p:nvPicPr>
          <p:cNvPr id="3076" name="Picture 4" descr="Download Princeton University (College of New Jersey) Logo in SVG Vector or  PNG File Format - Logo.wine">
            <a:extLst>
              <a:ext uri="{FF2B5EF4-FFF2-40B4-BE49-F238E27FC236}">
                <a16:creationId xmlns:a16="http://schemas.microsoft.com/office/drawing/2014/main" id="{9D9A385B-B706-514B-A071-D7CF9EC15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054" y="4392496"/>
            <a:ext cx="2813456" cy="187563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20D34EFE-9767-FC48-A850-027E5D065A10}"/>
              </a:ext>
            </a:extLst>
          </p:cNvPr>
          <p:cNvSpPr/>
          <p:nvPr/>
        </p:nvSpPr>
        <p:spPr>
          <a:xfrm>
            <a:off x="3306398" y="2090172"/>
            <a:ext cx="8529774" cy="2677656"/>
          </a:xfrm>
          <a:prstGeom prst="rect">
            <a:avLst/>
          </a:prstGeom>
        </p:spPr>
        <p:txBody>
          <a:bodyPr wrap="square">
            <a:spAutoFit/>
          </a:bodyPr>
          <a:lstStyle/>
          <a:p>
            <a:pPr marL="457200" indent="-457200">
              <a:buFont typeface="Arial" panose="020B0604020202020204" pitchFamily="34" charset="0"/>
              <a:buChar char="•"/>
            </a:pPr>
            <a:r>
              <a:rPr lang="en-US" sz="2800" dirty="0"/>
              <a:t>Under standard cryptographic assumptions, there is an auction that is:</a:t>
            </a:r>
          </a:p>
          <a:p>
            <a:pPr marL="914400" lvl="1" indent="-457200">
              <a:buFont typeface="Arial" panose="020B0604020202020204" pitchFamily="34" charset="0"/>
              <a:buChar char="•"/>
            </a:pPr>
            <a:r>
              <a:rPr lang="en-US" sz="2800" dirty="0"/>
              <a:t>Incentive compatible for bidders.</a:t>
            </a:r>
          </a:p>
          <a:p>
            <a:pPr marL="914400" lvl="1" indent="-457200">
              <a:buFont typeface="Arial" panose="020B0604020202020204" pitchFamily="34" charset="0"/>
              <a:buChar char="•"/>
            </a:pPr>
            <a:r>
              <a:rPr lang="en-US" sz="2800" dirty="0"/>
              <a:t>Incentive compatible for the auctioneer (Credible).</a:t>
            </a:r>
          </a:p>
          <a:p>
            <a:pPr marL="914400" lvl="1" indent="-457200">
              <a:buFont typeface="Arial" panose="020B0604020202020204" pitchFamily="34" charset="0"/>
              <a:buChar char="•"/>
            </a:pPr>
            <a:r>
              <a:rPr lang="en-US" sz="2800" dirty="0"/>
              <a:t>Revenue optimal.</a:t>
            </a:r>
          </a:p>
          <a:p>
            <a:pPr marL="914400" lvl="1" indent="-457200">
              <a:buFont typeface="Arial" panose="020B0604020202020204" pitchFamily="34" charset="0"/>
              <a:buChar char="•"/>
            </a:pPr>
            <a:r>
              <a:rPr lang="en-US" sz="2800" b="1" dirty="0"/>
              <a:t>AND </a:t>
            </a:r>
            <a:r>
              <a:rPr lang="en-US" sz="2800" dirty="0"/>
              <a:t>requires only</a:t>
            </a:r>
            <a:r>
              <a:rPr lang="en-US" sz="2800" b="1" dirty="0"/>
              <a:t> two rounds</a:t>
            </a:r>
            <a:r>
              <a:rPr lang="en-US" sz="2800" b="1" i="1" dirty="0"/>
              <a:t> </a:t>
            </a:r>
            <a:r>
              <a:rPr lang="en-US" sz="2800" dirty="0"/>
              <a:t>of communication.</a:t>
            </a:r>
          </a:p>
        </p:txBody>
      </p:sp>
    </p:spTree>
    <p:extLst>
      <p:ext uri="{BB962C8B-B14F-4D97-AF65-F5344CB8AC3E}">
        <p14:creationId xmlns:p14="http://schemas.microsoft.com/office/powerpoint/2010/main" val="4085989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695A7-F16E-AF48-AE4B-8752ECB0790F}"/>
              </a:ext>
            </a:extLst>
          </p:cNvPr>
          <p:cNvSpPr>
            <a:spLocks noGrp="1"/>
          </p:cNvSpPr>
          <p:nvPr>
            <p:ph type="title"/>
          </p:nvPr>
        </p:nvSpPr>
        <p:spPr/>
        <p:txBody>
          <a:bodyPr/>
          <a:lstStyle/>
          <a:p>
            <a:r>
              <a:rPr lang="en-US" dirty="0"/>
              <a:t>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E2C7E66-1051-E14F-A9E6-C4CEE0D806E8}"/>
                  </a:ext>
                </a:extLst>
              </p:cNvPr>
              <p:cNvSpPr>
                <a:spLocks noGrp="1"/>
              </p:cNvSpPr>
              <p:nvPr>
                <p:ph idx="1"/>
              </p:nvPr>
            </p:nvSpPr>
            <p:spPr>
              <a:xfrm>
                <a:off x="752601" y="1531127"/>
                <a:ext cx="6546197" cy="4497140"/>
              </a:xfrm>
            </p:spPr>
            <p:txBody>
              <a:bodyPr>
                <a:normAutofit/>
              </a:bodyPr>
              <a:lstStyle/>
              <a:p>
                <a:r>
                  <a:rPr lang="en-US" dirty="0"/>
                  <a:t>Single item, </a:t>
                </a:r>
                <a14:m>
                  <m:oMath xmlns:m="http://schemas.openxmlformats.org/officeDocument/2006/math">
                    <m:r>
                      <a:rPr lang="en-US" i="1" dirty="0">
                        <a:latin typeface="Cambria Math" panose="02040503050406030204" pitchFamily="18" charset="0"/>
                      </a:rPr>
                      <m:t>𝑛</m:t>
                    </m:r>
                  </m:oMath>
                </a14:m>
                <a:r>
                  <a:rPr lang="en-US" dirty="0"/>
                  <a:t> bidders with private values drawn </a:t>
                </a:r>
                <a:r>
                  <a:rPr lang="en-US" dirty="0" err="1"/>
                  <a:t>i.i.d</a:t>
                </a:r>
                <a:r>
                  <a:rPr lang="en-US" dirty="0"/>
                  <a:t>. from public distribution </a:t>
                </a:r>
                <a14:m>
                  <m:oMath xmlns:m="http://schemas.openxmlformats.org/officeDocument/2006/math">
                    <m:r>
                      <a:rPr lang="en-US" i="1" dirty="0">
                        <a:latin typeface="Cambria Math" panose="02040503050406030204" pitchFamily="18" charset="0"/>
                      </a:rPr>
                      <m:t>𝐷</m:t>
                    </m:r>
                  </m:oMath>
                </a14:m>
                <a:r>
                  <a:rPr lang="en-US" dirty="0"/>
                  <a:t>.</a:t>
                </a:r>
              </a:p>
              <a:p>
                <a:pPr lvl="1"/>
                <a:r>
                  <a:rPr lang="en-US" dirty="0"/>
                  <a:t>Can be generalized for non </a:t>
                </a:r>
                <a:r>
                  <a:rPr lang="en-US" dirty="0" err="1"/>
                  <a:t>i.i.d</a:t>
                </a:r>
                <a:r>
                  <a:rPr lang="en-US" dirty="0"/>
                  <a:t>. values.</a:t>
                </a:r>
              </a:p>
              <a:p>
                <a:r>
                  <a:rPr lang="en-US" dirty="0"/>
                  <a:t>Quasilinear utility: </a:t>
                </a:r>
                <a14:m>
                  <m:oMath xmlns:m="http://schemas.openxmlformats.org/officeDocument/2006/math">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𝑝𝑎𝑦𝑚𝑒𝑛𝑡</m:t>
                    </m:r>
                  </m:oMath>
                </a14:m>
                <a:r>
                  <a:rPr lang="en-US" dirty="0"/>
                  <a:t>.</a:t>
                </a:r>
              </a:p>
              <a:p>
                <a:pPr marL="514350" indent="-514350">
                  <a:buFont typeface="+mj-lt"/>
                  <a:buAutoNum type="arabicParenR"/>
                </a:pPr>
                <a:r>
                  <a:rPr lang="en-US" b="1" dirty="0"/>
                  <a:t>Private communication between auctioneer and bidders.</a:t>
                </a:r>
              </a:p>
              <a:p>
                <a:pPr lvl="1"/>
                <a:r>
                  <a:rPr lang="en-US" dirty="0"/>
                  <a:t>No communication among bidders.</a:t>
                </a:r>
              </a:p>
              <a:p>
                <a:pPr marL="514350" indent="-514350">
                  <a:buFont typeface="+mj-lt"/>
                  <a:buAutoNum type="arabicParenR"/>
                </a:pPr>
                <a:r>
                  <a:rPr lang="en-US" b="1" dirty="0"/>
                  <a:t>Voluntary Participation.</a:t>
                </a:r>
              </a:p>
              <a:p>
                <a:pPr lvl="1"/>
                <a:r>
                  <a:rPr lang="en-US" dirty="0"/>
                  <a:t>Bidders can abort at any point in time.</a:t>
                </a:r>
              </a:p>
            </p:txBody>
          </p:sp>
        </mc:Choice>
        <mc:Fallback xmlns="">
          <p:sp>
            <p:nvSpPr>
              <p:cNvPr id="3" name="Content Placeholder 2">
                <a:extLst>
                  <a:ext uri="{FF2B5EF4-FFF2-40B4-BE49-F238E27FC236}">
                    <a16:creationId xmlns:a16="http://schemas.microsoft.com/office/drawing/2014/main" id="{6E2C7E66-1051-E14F-A9E6-C4CEE0D806E8}"/>
                  </a:ext>
                </a:extLst>
              </p:cNvPr>
              <p:cNvSpPr>
                <a:spLocks noGrp="1" noRot="1" noChangeAspect="1" noMove="1" noResize="1" noEditPoints="1" noAdjustHandles="1" noChangeArrowheads="1" noChangeShapeType="1" noTextEdit="1"/>
              </p:cNvSpPr>
              <p:nvPr>
                <p:ph idx="1"/>
              </p:nvPr>
            </p:nvSpPr>
            <p:spPr>
              <a:xfrm>
                <a:off x="752601" y="1531127"/>
                <a:ext cx="6546197" cy="4497140"/>
              </a:xfrm>
              <a:blipFill>
                <a:blip r:embed="rId6"/>
                <a:stretch>
                  <a:fillRect l="-1938" t="-2254" r="-194"/>
                </a:stretch>
              </a:blipFill>
            </p:spPr>
            <p:txBody>
              <a:bodyPr/>
              <a:lstStyle/>
              <a:p>
                <a:r>
                  <a:rPr lang="en-US">
                    <a:noFill/>
                  </a:rPr>
                  <a:t> </a:t>
                </a:r>
              </a:p>
            </p:txBody>
          </p:sp>
        </mc:Fallback>
      </mc:AlternateContent>
      <p:sp>
        <p:nvSpPr>
          <p:cNvPr id="4" name="Oval 3">
            <a:extLst>
              <a:ext uri="{FF2B5EF4-FFF2-40B4-BE49-F238E27FC236}">
                <a16:creationId xmlns:a16="http://schemas.microsoft.com/office/drawing/2014/main" id="{830773BA-2CF0-524C-B989-8EB18856342F}"/>
              </a:ext>
            </a:extLst>
          </p:cNvPr>
          <p:cNvSpPr/>
          <p:nvPr/>
        </p:nvSpPr>
        <p:spPr>
          <a:xfrm>
            <a:off x="8669054" y="3261376"/>
            <a:ext cx="2273873" cy="11513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Auctioneer</a:t>
            </a:r>
          </a:p>
        </p:txBody>
      </p:sp>
      <p:grpSp>
        <p:nvGrpSpPr>
          <p:cNvPr id="8" name="Group 7">
            <a:extLst>
              <a:ext uri="{FF2B5EF4-FFF2-40B4-BE49-F238E27FC236}">
                <a16:creationId xmlns:a16="http://schemas.microsoft.com/office/drawing/2014/main" id="{1D6D7A63-D50D-D648-ADD7-DAC537FA7923}"/>
              </a:ext>
            </a:extLst>
          </p:cNvPr>
          <p:cNvGrpSpPr/>
          <p:nvPr/>
        </p:nvGrpSpPr>
        <p:grpSpPr>
          <a:xfrm>
            <a:off x="7988731" y="2779039"/>
            <a:ext cx="1817260" cy="2085638"/>
            <a:chOff x="7988731" y="2779039"/>
            <a:chExt cx="1817260" cy="2085638"/>
          </a:xfrm>
        </p:grpSpPr>
        <p:cxnSp>
          <p:nvCxnSpPr>
            <p:cNvPr id="12" name="Straight Arrow Connector 11">
              <a:extLst>
                <a:ext uri="{FF2B5EF4-FFF2-40B4-BE49-F238E27FC236}">
                  <a16:creationId xmlns:a16="http://schemas.microsoft.com/office/drawing/2014/main" id="{81A8FF33-564E-4142-962A-D45015592E03}"/>
                </a:ext>
              </a:extLst>
            </p:cNvPr>
            <p:cNvCxnSpPr>
              <a:cxnSpLocks/>
              <a:endCxn id="4" idx="2"/>
            </p:cNvCxnSpPr>
            <p:nvPr/>
          </p:nvCxnSpPr>
          <p:spPr>
            <a:xfrm>
              <a:off x="7988731" y="3837031"/>
              <a:ext cx="680323" cy="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5544D62-1F12-7F41-AC9A-AEBC7270480B}"/>
                </a:ext>
              </a:extLst>
            </p:cNvPr>
            <p:cNvCxnSpPr>
              <a:cxnSpLocks/>
              <a:stCxn id="4" idx="4"/>
            </p:cNvCxnSpPr>
            <p:nvPr/>
          </p:nvCxnSpPr>
          <p:spPr>
            <a:xfrm flipH="1">
              <a:off x="9803358" y="4412685"/>
              <a:ext cx="2633" cy="451992"/>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0BCBB452-AC0B-E842-8DC2-FFFB33DADE42}"/>
                </a:ext>
              </a:extLst>
            </p:cNvPr>
            <p:cNvCxnSpPr>
              <a:cxnSpLocks/>
              <a:endCxn id="4" idx="0"/>
            </p:cNvCxnSpPr>
            <p:nvPr/>
          </p:nvCxnSpPr>
          <p:spPr>
            <a:xfrm>
              <a:off x="9805991" y="2779039"/>
              <a:ext cx="0" cy="482337"/>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879DA04F-FEA3-2C4F-BE1B-66DDA4DEFAB7}"/>
              </a:ext>
            </a:extLst>
          </p:cNvPr>
          <p:cNvGrpSpPr/>
          <p:nvPr/>
        </p:nvGrpSpPr>
        <p:grpSpPr>
          <a:xfrm>
            <a:off x="7637134" y="2705842"/>
            <a:ext cx="1636958" cy="793642"/>
            <a:chOff x="7772625" y="2603509"/>
            <a:chExt cx="1636958" cy="793642"/>
          </a:xfrm>
        </p:grpSpPr>
        <p:sp>
          <p:nvSpPr>
            <p:cNvPr id="40" name="Left-Right Arrow 39">
              <a:extLst>
                <a:ext uri="{FF2B5EF4-FFF2-40B4-BE49-F238E27FC236}">
                  <a16:creationId xmlns:a16="http://schemas.microsoft.com/office/drawing/2014/main" id="{90FF223A-EFF6-B449-A86E-8DA7EE952EDB}"/>
                </a:ext>
              </a:extLst>
            </p:cNvPr>
            <p:cNvSpPr/>
            <p:nvPr/>
          </p:nvSpPr>
          <p:spPr>
            <a:xfrm rot="19491993">
              <a:off x="7772625" y="2801793"/>
              <a:ext cx="1636958" cy="431701"/>
            </a:xfrm>
            <a:prstGeom prst="lef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1" name="Multiply 40">
              <a:extLst>
                <a:ext uri="{FF2B5EF4-FFF2-40B4-BE49-F238E27FC236}">
                  <a16:creationId xmlns:a16="http://schemas.microsoft.com/office/drawing/2014/main" id="{14EDC10D-000D-E641-B31C-4BA124408435}"/>
                </a:ext>
              </a:extLst>
            </p:cNvPr>
            <p:cNvSpPr/>
            <p:nvPr/>
          </p:nvSpPr>
          <p:spPr>
            <a:xfrm>
              <a:off x="8255416" y="2603509"/>
              <a:ext cx="693815" cy="793642"/>
            </a:xfrm>
            <a:prstGeom prst="mathMultiply">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Slide Number Placeholder 4">
            <a:extLst>
              <a:ext uri="{FF2B5EF4-FFF2-40B4-BE49-F238E27FC236}">
                <a16:creationId xmlns:a16="http://schemas.microsoft.com/office/drawing/2014/main" id="{60C46B71-3D1F-024E-85D4-DFBF28A2897C}"/>
              </a:ext>
            </a:extLst>
          </p:cNvPr>
          <p:cNvSpPr>
            <a:spLocks noGrp="1"/>
          </p:cNvSpPr>
          <p:nvPr>
            <p:ph type="sldNum" sz="quarter" idx="12"/>
          </p:nvPr>
        </p:nvSpPr>
        <p:spPr/>
        <p:txBody>
          <a:bodyPr/>
          <a:lstStyle/>
          <a:p>
            <a:fld id="{C0E737A0-9836-0546-90C2-916B04F48200}" type="slidenum">
              <a:rPr lang="en-US" smtClean="0"/>
              <a:t>11</a:t>
            </a:fld>
            <a:endParaRPr lang="en-US"/>
          </a:p>
        </p:txBody>
      </p:sp>
      <p:sp>
        <p:nvSpPr>
          <p:cNvPr id="19" name="Oval 18">
            <a:extLst>
              <a:ext uri="{FF2B5EF4-FFF2-40B4-BE49-F238E27FC236}">
                <a16:creationId xmlns:a16="http://schemas.microsoft.com/office/drawing/2014/main" id="{01983885-5569-E449-8026-C2689E329CC8}"/>
              </a:ext>
            </a:extLst>
          </p:cNvPr>
          <p:cNvSpPr/>
          <p:nvPr/>
        </p:nvSpPr>
        <p:spPr>
          <a:xfrm>
            <a:off x="9116062" y="2137207"/>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sp>
        <p:nvSpPr>
          <p:cNvPr id="21" name="Oval 20">
            <a:extLst>
              <a:ext uri="{FF2B5EF4-FFF2-40B4-BE49-F238E27FC236}">
                <a16:creationId xmlns:a16="http://schemas.microsoft.com/office/drawing/2014/main" id="{2D720A5F-B78D-F249-8F6B-7027849E3A93}"/>
              </a:ext>
            </a:extLst>
          </p:cNvPr>
          <p:cNvSpPr/>
          <p:nvPr/>
        </p:nvSpPr>
        <p:spPr>
          <a:xfrm>
            <a:off x="9025392" y="4915134"/>
            <a:ext cx="1516175" cy="609103"/>
          </a:xfrm>
          <a:prstGeom prst="ellipse">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2400" dirty="0">
                <a:solidFill>
                  <a:schemeClr val="accent6">
                    <a:lumMod val="50000"/>
                  </a:schemeClr>
                </a:solidFill>
              </a:rPr>
              <a:t>Charlie</a:t>
            </a:r>
          </a:p>
        </p:txBody>
      </p:sp>
      <p:sp>
        <p:nvSpPr>
          <p:cNvPr id="22" name="Oval 21">
            <a:extLst>
              <a:ext uri="{FF2B5EF4-FFF2-40B4-BE49-F238E27FC236}">
                <a16:creationId xmlns:a16="http://schemas.microsoft.com/office/drawing/2014/main" id="{48DA7A9A-6C60-2840-9D69-FFBFA3B8FE93}"/>
              </a:ext>
            </a:extLst>
          </p:cNvPr>
          <p:cNvSpPr/>
          <p:nvPr/>
        </p:nvSpPr>
        <p:spPr>
          <a:xfrm>
            <a:off x="6587658" y="3583773"/>
            <a:ext cx="1295079" cy="551409"/>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accent2">
                    <a:lumMod val="50000"/>
                  </a:schemeClr>
                </a:solidFill>
              </a:rPr>
              <a:t>Bob</a:t>
            </a:r>
          </a:p>
        </p:txBody>
      </p:sp>
    </p:spTree>
    <p:custDataLst>
      <p:tags r:id="rId1"/>
    </p:custDataLst>
    <p:extLst>
      <p:ext uri="{BB962C8B-B14F-4D97-AF65-F5344CB8AC3E}">
        <p14:creationId xmlns:p14="http://schemas.microsoft.com/office/powerpoint/2010/main" val="3998186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BB266-FF0C-6C43-85ED-FD3D7FC290ED}"/>
              </a:ext>
            </a:extLst>
          </p:cNvPr>
          <p:cNvSpPr>
            <a:spLocks noGrp="1"/>
          </p:cNvSpPr>
          <p:nvPr>
            <p:ph type="title"/>
          </p:nvPr>
        </p:nvSpPr>
        <p:spPr/>
        <p:txBody>
          <a:bodyPr/>
          <a:lstStyle/>
          <a:p>
            <a:r>
              <a:rPr lang="en-US" dirty="0"/>
              <a:t>Safe Deviations [</a:t>
            </a:r>
            <a:r>
              <a:rPr lang="en-US" dirty="0" err="1">
                <a:solidFill>
                  <a:schemeClr val="accent2">
                    <a:lumMod val="75000"/>
                  </a:schemeClr>
                </a:solidFill>
              </a:rPr>
              <a:t>Akbarpour</a:t>
            </a:r>
            <a:r>
              <a:rPr lang="en-US" dirty="0">
                <a:solidFill>
                  <a:schemeClr val="accent2">
                    <a:lumMod val="75000"/>
                  </a:schemeClr>
                </a:solidFill>
              </a:rPr>
              <a:t> and Li ‘20</a:t>
            </a:r>
            <a:r>
              <a:rPr lang="en-US" dirty="0"/>
              <a:t>]</a:t>
            </a:r>
          </a:p>
        </p:txBody>
      </p:sp>
      <p:sp>
        <p:nvSpPr>
          <p:cNvPr id="3" name="Content Placeholder 2">
            <a:extLst>
              <a:ext uri="{FF2B5EF4-FFF2-40B4-BE49-F238E27FC236}">
                <a16:creationId xmlns:a16="http://schemas.microsoft.com/office/drawing/2014/main" id="{E6E5B57B-FC98-8147-9734-67E1305F66CA}"/>
              </a:ext>
            </a:extLst>
          </p:cNvPr>
          <p:cNvSpPr>
            <a:spLocks noGrp="1"/>
          </p:cNvSpPr>
          <p:nvPr>
            <p:ph idx="1"/>
          </p:nvPr>
        </p:nvSpPr>
        <p:spPr>
          <a:xfrm>
            <a:off x="838200" y="1511851"/>
            <a:ext cx="10515600" cy="4351338"/>
          </a:xfrm>
        </p:spPr>
        <p:txBody>
          <a:bodyPr/>
          <a:lstStyle/>
          <a:p>
            <a:r>
              <a:rPr lang="en-US" dirty="0"/>
              <a:t>The auctioneer publicly </a:t>
            </a:r>
            <a:r>
              <a:rPr lang="en-US" b="1" dirty="0"/>
              <a:t>‘’promises’’</a:t>
            </a:r>
            <a:r>
              <a:rPr lang="en-US" dirty="0"/>
              <a:t> to implement an auction format.</a:t>
            </a:r>
          </a:p>
          <a:p>
            <a:r>
              <a:rPr lang="en-US" dirty="0"/>
              <a:t>A deviation from the promised auction is safe if for all bidders, the outcome of the auction is </a:t>
            </a:r>
            <a:r>
              <a:rPr lang="en-US" b="1" dirty="0"/>
              <a:t>always</a:t>
            </a:r>
            <a:r>
              <a:rPr lang="en-US" dirty="0"/>
              <a:t>  consistent with some realization of the auction.</a:t>
            </a:r>
          </a:p>
        </p:txBody>
      </p:sp>
      <p:sp>
        <p:nvSpPr>
          <p:cNvPr id="5" name="TextBox 4">
            <a:extLst>
              <a:ext uri="{FF2B5EF4-FFF2-40B4-BE49-F238E27FC236}">
                <a16:creationId xmlns:a16="http://schemas.microsoft.com/office/drawing/2014/main" id="{AB029362-7663-6E43-9772-EAA74A15FAA1}"/>
              </a:ext>
            </a:extLst>
          </p:cNvPr>
          <p:cNvSpPr txBox="1"/>
          <p:nvPr/>
        </p:nvSpPr>
        <p:spPr>
          <a:xfrm>
            <a:off x="3218788" y="5242750"/>
            <a:ext cx="1157048" cy="523220"/>
          </a:xfrm>
          <a:prstGeom prst="rect">
            <a:avLst/>
          </a:prstGeom>
          <a:noFill/>
        </p:spPr>
        <p:txBody>
          <a:bodyPr wrap="none" rtlCol="0">
            <a:spAutoFit/>
          </a:bodyPr>
          <a:lstStyle/>
          <a:p>
            <a:r>
              <a:rPr lang="en-US" sz="2800" b="1" dirty="0">
                <a:solidFill>
                  <a:srgbClr val="C00000"/>
                </a:solidFill>
              </a:rPr>
              <a:t>Pay 79</a:t>
            </a:r>
          </a:p>
        </p:txBody>
      </p:sp>
      <p:sp>
        <p:nvSpPr>
          <p:cNvPr id="4" name="Slide Number Placeholder 3">
            <a:extLst>
              <a:ext uri="{FF2B5EF4-FFF2-40B4-BE49-F238E27FC236}">
                <a16:creationId xmlns:a16="http://schemas.microsoft.com/office/drawing/2014/main" id="{117496B7-7497-AE47-9B78-AAEE783810BA}"/>
              </a:ext>
            </a:extLst>
          </p:cNvPr>
          <p:cNvSpPr>
            <a:spLocks noGrp="1"/>
          </p:cNvSpPr>
          <p:nvPr>
            <p:ph type="sldNum" sz="quarter" idx="12"/>
          </p:nvPr>
        </p:nvSpPr>
        <p:spPr/>
        <p:txBody>
          <a:bodyPr/>
          <a:lstStyle/>
          <a:p>
            <a:fld id="{C0E737A0-9836-0546-90C2-916B04F48200}" type="slidenum">
              <a:rPr lang="en-US" smtClean="0"/>
              <a:t>12</a:t>
            </a:fld>
            <a:endParaRPr lang="en-US"/>
          </a:p>
        </p:txBody>
      </p:sp>
      <p:grpSp>
        <p:nvGrpSpPr>
          <p:cNvPr id="22" name="Group 21">
            <a:extLst>
              <a:ext uri="{FF2B5EF4-FFF2-40B4-BE49-F238E27FC236}">
                <a16:creationId xmlns:a16="http://schemas.microsoft.com/office/drawing/2014/main" id="{B7FECE92-8E07-1A4A-92BE-07FCF886346B}"/>
              </a:ext>
            </a:extLst>
          </p:cNvPr>
          <p:cNvGrpSpPr/>
          <p:nvPr/>
        </p:nvGrpSpPr>
        <p:grpSpPr>
          <a:xfrm>
            <a:off x="614767" y="3270956"/>
            <a:ext cx="4715462" cy="2651776"/>
            <a:chOff x="614767" y="3270956"/>
            <a:chExt cx="4715462" cy="2651776"/>
          </a:xfrm>
        </p:grpSpPr>
        <p:sp>
          <p:nvSpPr>
            <p:cNvPr id="20" name="Oval 19">
              <a:extLst>
                <a:ext uri="{FF2B5EF4-FFF2-40B4-BE49-F238E27FC236}">
                  <a16:creationId xmlns:a16="http://schemas.microsoft.com/office/drawing/2014/main" id="{02B89C17-5295-2443-BE7A-6A7FD70239B5}"/>
                </a:ext>
              </a:extLst>
            </p:cNvPr>
            <p:cNvSpPr/>
            <p:nvPr/>
          </p:nvSpPr>
          <p:spPr>
            <a:xfrm>
              <a:off x="2262399" y="4249838"/>
              <a:ext cx="3067830" cy="101692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Second-Price Auction</a:t>
              </a:r>
            </a:p>
          </p:txBody>
        </p:sp>
        <p:grpSp>
          <p:nvGrpSpPr>
            <p:cNvPr id="13" name="Group 12">
              <a:extLst>
                <a:ext uri="{FF2B5EF4-FFF2-40B4-BE49-F238E27FC236}">
                  <a16:creationId xmlns:a16="http://schemas.microsoft.com/office/drawing/2014/main" id="{B178D8A0-4FCC-CC4F-B7C6-82B96A12E436}"/>
                </a:ext>
              </a:extLst>
            </p:cNvPr>
            <p:cNvGrpSpPr/>
            <p:nvPr/>
          </p:nvGrpSpPr>
          <p:grpSpPr>
            <a:xfrm>
              <a:off x="643581" y="3270956"/>
              <a:ext cx="1495922" cy="1074629"/>
              <a:chOff x="643581" y="3270956"/>
              <a:chExt cx="1495922" cy="1074629"/>
            </a:xfrm>
          </p:grpSpPr>
          <p:sp>
            <p:nvSpPr>
              <p:cNvPr id="29" name="Oval 28">
                <a:extLst>
                  <a:ext uri="{FF2B5EF4-FFF2-40B4-BE49-F238E27FC236}">
                    <a16:creationId xmlns:a16="http://schemas.microsoft.com/office/drawing/2014/main" id="{5EEBE006-2E5A-A447-AD22-97A05C565F60}"/>
                  </a:ext>
                </a:extLst>
              </p:cNvPr>
              <p:cNvSpPr/>
              <p:nvPr/>
            </p:nvSpPr>
            <p:spPr>
              <a:xfrm>
                <a:off x="734374" y="3794176"/>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CDAFAA-EB7B-B545-A9D9-C976A8DE5252}"/>
                      </a:ext>
                    </a:extLst>
                  </p:cNvPr>
                  <p:cNvSpPr txBox="1"/>
                  <p:nvPr/>
                </p:nvSpPr>
                <p:spPr>
                  <a:xfrm>
                    <a:off x="643581" y="3270956"/>
                    <a:ext cx="14959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=80</m:t>
                          </m:r>
                        </m:oMath>
                      </m:oMathPara>
                    </a14:m>
                    <a:endParaRPr lang="en-US" sz="2800" dirty="0"/>
                  </a:p>
                </p:txBody>
              </p:sp>
            </mc:Choice>
            <mc:Fallback xmlns="">
              <p:sp>
                <p:nvSpPr>
                  <p:cNvPr id="10" name="TextBox 9">
                    <a:extLst>
                      <a:ext uri="{FF2B5EF4-FFF2-40B4-BE49-F238E27FC236}">
                        <a16:creationId xmlns:a16="http://schemas.microsoft.com/office/drawing/2014/main" id="{89CDAFAA-EB7B-B545-A9D9-C976A8DE5252}"/>
                      </a:ext>
                    </a:extLst>
                  </p:cNvPr>
                  <p:cNvSpPr txBox="1">
                    <a:spLocks noRot="1" noChangeAspect="1" noMove="1" noResize="1" noEditPoints="1" noAdjustHandles="1" noChangeArrowheads="1" noChangeShapeType="1" noTextEdit="1"/>
                  </p:cNvSpPr>
                  <p:nvPr/>
                </p:nvSpPr>
                <p:spPr>
                  <a:xfrm>
                    <a:off x="643581" y="3270956"/>
                    <a:ext cx="1495922" cy="523220"/>
                  </a:xfrm>
                  <a:prstGeom prst="rect">
                    <a:avLst/>
                  </a:prstGeom>
                  <a:blipFill>
                    <a:blip r:embed="rId6"/>
                    <a:stretch>
                      <a:fillRect b="-2381"/>
                    </a:stretch>
                  </a:blipFill>
                </p:spPr>
                <p:txBody>
                  <a:bodyPr/>
                  <a:lstStyle/>
                  <a:p>
                    <a:r>
                      <a:rPr lang="en-US">
                        <a:noFill/>
                      </a:rPr>
                      <a:t> </a:t>
                    </a:r>
                  </a:p>
                </p:txBody>
              </p:sp>
            </mc:Fallback>
          </mc:AlternateContent>
        </p:grpSp>
        <p:grpSp>
          <p:nvGrpSpPr>
            <p:cNvPr id="15" name="Group 14">
              <a:extLst>
                <a:ext uri="{FF2B5EF4-FFF2-40B4-BE49-F238E27FC236}">
                  <a16:creationId xmlns:a16="http://schemas.microsoft.com/office/drawing/2014/main" id="{DBD92681-053C-3F47-91CF-A7F67FEA08B6}"/>
                </a:ext>
              </a:extLst>
            </p:cNvPr>
            <p:cNvGrpSpPr/>
            <p:nvPr/>
          </p:nvGrpSpPr>
          <p:grpSpPr>
            <a:xfrm>
              <a:off x="614767" y="4868805"/>
              <a:ext cx="1523109" cy="1053927"/>
              <a:chOff x="614767" y="4868805"/>
              <a:chExt cx="1523109" cy="1053927"/>
            </a:xfrm>
          </p:grpSpPr>
          <p:sp>
            <p:nvSpPr>
              <p:cNvPr id="36" name="Oval 35">
                <a:extLst>
                  <a:ext uri="{FF2B5EF4-FFF2-40B4-BE49-F238E27FC236}">
                    <a16:creationId xmlns:a16="http://schemas.microsoft.com/office/drawing/2014/main" id="{5E8619C2-F275-3143-BCA0-8E84FB3CF4EE}"/>
                  </a:ext>
                </a:extLst>
              </p:cNvPr>
              <p:cNvSpPr/>
              <p:nvPr/>
            </p:nvSpPr>
            <p:spPr>
              <a:xfrm>
                <a:off x="706907" y="5371323"/>
                <a:ext cx="1295079" cy="551409"/>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accent2">
                        <a:lumMod val="50000"/>
                      </a:schemeClr>
                    </a:solidFill>
                  </a:rPr>
                  <a:t>Bob</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1D873FFE-4A92-E34A-AC94-10437F330D3A}"/>
                      </a:ext>
                    </a:extLst>
                  </p:cNvPr>
                  <p:cNvSpPr txBox="1"/>
                  <p:nvPr/>
                </p:nvSpPr>
                <p:spPr>
                  <a:xfrm>
                    <a:off x="614767" y="4868805"/>
                    <a:ext cx="15231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=20</m:t>
                          </m:r>
                        </m:oMath>
                      </m:oMathPara>
                    </a14:m>
                    <a:endParaRPr lang="en-US" sz="2800" dirty="0"/>
                  </a:p>
                </p:txBody>
              </p:sp>
            </mc:Choice>
            <mc:Fallback xmlns="">
              <p:sp>
                <p:nvSpPr>
                  <p:cNvPr id="37" name="TextBox 36">
                    <a:extLst>
                      <a:ext uri="{FF2B5EF4-FFF2-40B4-BE49-F238E27FC236}">
                        <a16:creationId xmlns:a16="http://schemas.microsoft.com/office/drawing/2014/main" id="{1D873FFE-4A92-E34A-AC94-10437F330D3A}"/>
                      </a:ext>
                    </a:extLst>
                  </p:cNvPr>
                  <p:cNvSpPr txBox="1">
                    <a:spLocks noRot="1" noChangeAspect="1" noMove="1" noResize="1" noEditPoints="1" noAdjustHandles="1" noChangeArrowheads="1" noChangeShapeType="1" noTextEdit="1"/>
                  </p:cNvSpPr>
                  <p:nvPr/>
                </p:nvSpPr>
                <p:spPr>
                  <a:xfrm>
                    <a:off x="614767" y="4868805"/>
                    <a:ext cx="1523109" cy="523220"/>
                  </a:xfrm>
                  <a:prstGeom prst="rect">
                    <a:avLst/>
                  </a:prstGeom>
                  <a:blipFill>
                    <a:blip r:embed="rId7"/>
                    <a:stretch>
                      <a:fillRect b="-2381"/>
                    </a:stretch>
                  </a:blipFill>
                </p:spPr>
                <p:txBody>
                  <a:bodyPr/>
                  <a:lstStyle/>
                  <a:p>
                    <a:r>
                      <a:rPr lang="en-US">
                        <a:noFill/>
                      </a:rPr>
                      <a:t> </a:t>
                    </a:r>
                  </a:p>
                </p:txBody>
              </p:sp>
            </mc:Fallback>
          </mc:AlternateContent>
        </p:grpSp>
      </p:grpSp>
      <p:grpSp>
        <p:nvGrpSpPr>
          <p:cNvPr id="19" name="Group 18">
            <a:extLst>
              <a:ext uri="{FF2B5EF4-FFF2-40B4-BE49-F238E27FC236}">
                <a16:creationId xmlns:a16="http://schemas.microsoft.com/office/drawing/2014/main" id="{C306F03D-B7C5-0340-9613-69EF60256E20}"/>
              </a:ext>
            </a:extLst>
          </p:cNvPr>
          <p:cNvGrpSpPr/>
          <p:nvPr/>
        </p:nvGrpSpPr>
        <p:grpSpPr>
          <a:xfrm>
            <a:off x="4784814" y="3265060"/>
            <a:ext cx="7076991" cy="2669070"/>
            <a:chOff x="4784814" y="3265060"/>
            <a:chExt cx="7076991" cy="2669070"/>
          </a:xfrm>
        </p:grpSpPr>
        <p:grpSp>
          <p:nvGrpSpPr>
            <p:cNvPr id="12" name="Group 11">
              <a:extLst>
                <a:ext uri="{FF2B5EF4-FFF2-40B4-BE49-F238E27FC236}">
                  <a16:creationId xmlns:a16="http://schemas.microsoft.com/office/drawing/2014/main" id="{9DD65543-E5CF-314C-B9CB-3B137496AACF}"/>
                </a:ext>
              </a:extLst>
            </p:cNvPr>
            <p:cNvGrpSpPr/>
            <p:nvPr/>
          </p:nvGrpSpPr>
          <p:grpSpPr>
            <a:xfrm>
              <a:off x="4784814" y="3299513"/>
              <a:ext cx="7076991" cy="2363457"/>
              <a:chOff x="4784814" y="3299513"/>
              <a:chExt cx="7076991" cy="2363457"/>
            </a:xfrm>
          </p:grpSpPr>
          <p:grpSp>
            <p:nvGrpSpPr>
              <p:cNvPr id="11" name="Group 10">
                <a:extLst>
                  <a:ext uri="{FF2B5EF4-FFF2-40B4-BE49-F238E27FC236}">
                    <a16:creationId xmlns:a16="http://schemas.microsoft.com/office/drawing/2014/main" id="{AE35AF9A-5D91-E54D-9C8D-D6EDA1F33CCB}"/>
                  </a:ext>
                </a:extLst>
              </p:cNvPr>
              <p:cNvGrpSpPr/>
              <p:nvPr/>
            </p:nvGrpSpPr>
            <p:grpSpPr>
              <a:xfrm>
                <a:off x="4784814" y="3299513"/>
                <a:ext cx="7076991" cy="1889630"/>
                <a:chOff x="4784814" y="3299513"/>
                <a:chExt cx="7076991" cy="1889630"/>
              </a:xfrm>
            </p:grpSpPr>
            <p:sp>
              <p:nvSpPr>
                <p:cNvPr id="24" name="TextBox 23">
                  <a:extLst>
                    <a:ext uri="{FF2B5EF4-FFF2-40B4-BE49-F238E27FC236}">
                      <a16:creationId xmlns:a16="http://schemas.microsoft.com/office/drawing/2014/main" id="{E5BA7746-EC96-9542-8298-F1DBF63FFEFF}"/>
                    </a:ext>
                  </a:extLst>
                </p:cNvPr>
                <p:cNvSpPr txBox="1"/>
                <p:nvPr/>
              </p:nvSpPr>
              <p:spPr>
                <a:xfrm>
                  <a:off x="4784814" y="3299513"/>
                  <a:ext cx="2117824" cy="461665"/>
                </a:xfrm>
                <a:prstGeom prst="rect">
                  <a:avLst/>
                </a:prstGeom>
                <a:noFill/>
              </p:spPr>
              <p:txBody>
                <a:bodyPr wrap="none" rtlCol="0">
                  <a:spAutoFit/>
                </a:bodyPr>
                <a:lstStyle/>
                <a:p>
                  <a:r>
                    <a:rPr lang="en-US" sz="2400" dirty="0"/>
                    <a:t>Consistent with</a:t>
                  </a:r>
                </a:p>
              </p:txBody>
            </p:sp>
            <p:pic>
              <p:nvPicPr>
                <p:cNvPr id="25" name="Picture 24">
                  <a:extLst>
                    <a:ext uri="{FF2B5EF4-FFF2-40B4-BE49-F238E27FC236}">
                      <a16:creationId xmlns:a16="http://schemas.microsoft.com/office/drawing/2014/main" id="{A55473ED-D37D-9F47-BBF9-093D044CF861}"/>
                    </a:ext>
                  </a:extLst>
                </p:cNvPr>
                <p:cNvPicPr>
                  <a:picLocks noChangeAspect="1"/>
                </p:cNvPicPr>
                <p:nvPr/>
              </p:nvPicPr>
              <p:blipFill>
                <a:blip r:embed="rId8"/>
                <a:stretch>
                  <a:fillRect/>
                </a:stretch>
              </p:blipFill>
              <p:spPr>
                <a:xfrm>
                  <a:off x="5702096" y="3869391"/>
                  <a:ext cx="622300" cy="241300"/>
                </a:xfrm>
                <a:prstGeom prst="rect">
                  <a:avLst/>
                </a:prstGeom>
              </p:spPr>
            </p:pic>
            <p:sp>
              <p:nvSpPr>
                <p:cNvPr id="23" name="Oval 22">
                  <a:extLst>
                    <a:ext uri="{FF2B5EF4-FFF2-40B4-BE49-F238E27FC236}">
                      <a16:creationId xmlns:a16="http://schemas.microsoft.com/office/drawing/2014/main" id="{7B3A7B49-4013-4E45-969E-0E701F188957}"/>
                    </a:ext>
                  </a:extLst>
                </p:cNvPr>
                <p:cNvSpPr/>
                <p:nvPr/>
              </p:nvSpPr>
              <p:spPr>
                <a:xfrm>
                  <a:off x="8793975" y="4221348"/>
                  <a:ext cx="3067830" cy="9677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accent1">
                          <a:lumMod val="50000"/>
                        </a:schemeClr>
                      </a:solidFill>
                    </a:rPr>
                    <a:t>Second-Price Auction</a:t>
                  </a:r>
                </a:p>
              </p:txBody>
            </p:sp>
          </p:grpSp>
          <p:sp>
            <p:nvSpPr>
              <p:cNvPr id="35" name="TextBox 34">
                <a:extLst>
                  <a:ext uri="{FF2B5EF4-FFF2-40B4-BE49-F238E27FC236}">
                    <a16:creationId xmlns:a16="http://schemas.microsoft.com/office/drawing/2014/main" id="{EB3F5738-2884-E940-94E7-5DC2843A2F5B}"/>
                  </a:ext>
                </a:extLst>
              </p:cNvPr>
              <p:cNvSpPr txBox="1"/>
              <p:nvPr/>
            </p:nvSpPr>
            <p:spPr>
              <a:xfrm>
                <a:off x="9867225" y="5201305"/>
                <a:ext cx="997902" cy="461665"/>
              </a:xfrm>
              <a:prstGeom prst="rect">
                <a:avLst/>
              </a:prstGeom>
              <a:noFill/>
            </p:spPr>
            <p:txBody>
              <a:bodyPr wrap="none" rtlCol="0">
                <a:spAutoFit/>
              </a:bodyPr>
              <a:lstStyle/>
              <a:p>
                <a:r>
                  <a:rPr lang="en-US" sz="2400" dirty="0"/>
                  <a:t>Pay 79</a:t>
                </a:r>
              </a:p>
            </p:txBody>
          </p:sp>
        </p:grpSp>
        <p:grpSp>
          <p:nvGrpSpPr>
            <p:cNvPr id="18" name="Group 17">
              <a:extLst>
                <a:ext uri="{FF2B5EF4-FFF2-40B4-BE49-F238E27FC236}">
                  <a16:creationId xmlns:a16="http://schemas.microsoft.com/office/drawing/2014/main" id="{254EF868-643C-514D-B785-40E4D497C2FB}"/>
                </a:ext>
              </a:extLst>
            </p:cNvPr>
            <p:cNvGrpSpPr/>
            <p:nvPr/>
          </p:nvGrpSpPr>
          <p:grpSpPr>
            <a:xfrm>
              <a:off x="7106294" y="3265060"/>
              <a:ext cx="1495922" cy="1084464"/>
              <a:chOff x="7106294" y="3265060"/>
              <a:chExt cx="1495922" cy="1084464"/>
            </a:xfrm>
          </p:grpSpPr>
          <p:sp>
            <p:nvSpPr>
              <p:cNvPr id="30" name="Oval 29">
                <a:extLst>
                  <a:ext uri="{FF2B5EF4-FFF2-40B4-BE49-F238E27FC236}">
                    <a16:creationId xmlns:a16="http://schemas.microsoft.com/office/drawing/2014/main" id="{53F8110C-2A6A-2843-B3CC-ED8264710AE8}"/>
                  </a:ext>
                </a:extLst>
              </p:cNvPr>
              <p:cNvSpPr/>
              <p:nvPr/>
            </p:nvSpPr>
            <p:spPr>
              <a:xfrm>
                <a:off x="7220062" y="3798115"/>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506F1B03-0E41-174A-9FC9-6EF4CF2302F3}"/>
                      </a:ext>
                    </a:extLst>
                  </p:cNvPr>
                  <p:cNvSpPr txBox="1"/>
                  <p:nvPr/>
                </p:nvSpPr>
                <p:spPr>
                  <a:xfrm>
                    <a:off x="7106294" y="3265060"/>
                    <a:ext cx="14959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=80</m:t>
                          </m:r>
                        </m:oMath>
                      </m:oMathPara>
                    </a14:m>
                    <a:endParaRPr lang="en-US" sz="2800" dirty="0"/>
                  </a:p>
                </p:txBody>
              </p:sp>
            </mc:Choice>
            <mc:Fallback>
              <p:sp>
                <p:nvSpPr>
                  <p:cNvPr id="38" name="TextBox 37">
                    <a:extLst>
                      <a:ext uri="{FF2B5EF4-FFF2-40B4-BE49-F238E27FC236}">
                        <a16:creationId xmlns:a16="http://schemas.microsoft.com/office/drawing/2014/main" id="{506F1B03-0E41-174A-9FC9-6EF4CF2302F3}"/>
                      </a:ext>
                    </a:extLst>
                  </p:cNvPr>
                  <p:cNvSpPr txBox="1">
                    <a:spLocks noRot="1" noChangeAspect="1" noMove="1" noResize="1" noEditPoints="1" noAdjustHandles="1" noChangeArrowheads="1" noChangeShapeType="1" noTextEdit="1"/>
                  </p:cNvSpPr>
                  <p:nvPr/>
                </p:nvSpPr>
                <p:spPr>
                  <a:xfrm>
                    <a:off x="7106294" y="3265060"/>
                    <a:ext cx="1495922" cy="523220"/>
                  </a:xfrm>
                  <a:prstGeom prst="rect">
                    <a:avLst/>
                  </a:prstGeom>
                  <a:blipFill>
                    <a:blip r:embed="rId9"/>
                    <a:stretch>
                      <a:fillRect b="-2381"/>
                    </a:stretch>
                  </a:blipFill>
                </p:spPr>
                <p:txBody>
                  <a:bodyPr/>
                  <a:lstStyle/>
                  <a:p>
                    <a:r>
                      <a:rPr lang="en-US">
                        <a:noFill/>
                      </a:rPr>
                      <a:t> </a:t>
                    </a:r>
                  </a:p>
                </p:txBody>
              </p:sp>
            </mc:Fallback>
          </mc:AlternateContent>
        </p:grpSp>
        <p:grpSp>
          <p:nvGrpSpPr>
            <p:cNvPr id="16" name="Group 15">
              <a:extLst>
                <a:ext uri="{FF2B5EF4-FFF2-40B4-BE49-F238E27FC236}">
                  <a16:creationId xmlns:a16="http://schemas.microsoft.com/office/drawing/2014/main" id="{E0563EFD-20F8-544D-9915-2B961B600FC0}"/>
                </a:ext>
              </a:extLst>
            </p:cNvPr>
            <p:cNvGrpSpPr/>
            <p:nvPr/>
          </p:nvGrpSpPr>
          <p:grpSpPr>
            <a:xfrm>
              <a:off x="7154943" y="4884310"/>
              <a:ext cx="1523109" cy="1049820"/>
              <a:chOff x="7154943" y="4884310"/>
              <a:chExt cx="1523109" cy="1049820"/>
            </a:xfrm>
          </p:grpSpPr>
          <p:sp>
            <p:nvSpPr>
              <p:cNvPr id="34" name="Oval 33">
                <a:extLst>
                  <a:ext uri="{FF2B5EF4-FFF2-40B4-BE49-F238E27FC236}">
                    <a16:creationId xmlns:a16="http://schemas.microsoft.com/office/drawing/2014/main" id="{FB74599C-F34C-5A46-87D3-0721B9235A88}"/>
                  </a:ext>
                </a:extLst>
              </p:cNvPr>
              <p:cNvSpPr/>
              <p:nvPr/>
            </p:nvSpPr>
            <p:spPr>
              <a:xfrm>
                <a:off x="7220062" y="5382721"/>
                <a:ext cx="1295079" cy="551409"/>
              </a:xfrm>
              <a:prstGeom prst="ellipse">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a:solidFill>
                      <a:schemeClr val="accent2">
                        <a:lumMod val="50000"/>
                      </a:schemeClr>
                    </a:solidFill>
                  </a:rPr>
                  <a:t>Bob</a:t>
                </a:r>
              </a:p>
            </p:txBody>
          </p:sp>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5E14478D-65E8-494C-ABC6-6FDB2AF72CDE}"/>
                      </a:ext>
                    </a:extLst>
                  </p:cNvPr>
                  <p:cNvSpPr txBox="1"/>
                  <p:nvPr/>
                </p:nvSpPr>
                <p:spPr>
                  <a:xfrm>
                    <a:off x="7154943" y="4884310"/>
                    <a:ext cx="152310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𝐵</m:t>
                              </m:r>
                            </m:sub>
                          </m:sSub>
                          <m:r>
                            <a:rPr lang="en-US" sz="2800" b="0" i="1" smtClean="0">
                              <a:latin typeface="Cambria Math" panose="02040503050406030204" pitchFamily="18" charset="0"/>
                            </a:rPr>
                            <m:t>=79</m:t>
                          </m:r>
                        </m:oMath>
                      </m:oMathPara>
                    </a14:m>
                    <a:endParaRPr lang="en-US" sz="2800" dirty="0"/>
                  </a:p>
                </p:txBody>
              </p:sp>
            </mc:Choice>
            <mc:Fallback>
              <p:sp>
                <p:nvSpPr>
                  <p:cNvPr id="39" name="TextBox 38">
                    <a:extLst>
                      <a:ext uri="{FF2B5EF4-FFF2-40B4-BE49-F238E27FC236}">
                        <a16:creationId xmlns:a16="http://schemas.microsoft.com/office/drawing/2014/main" id="{5E14478D-65E8-494C-ABC6-6FDB2AF72CDE}"/>
                      </a:ext>
                    </a:extLst>
                  </p:cNvPr>
                  <p:cNvSpPr txBox="1">
                    <a:spLocks noRot="1" noChangeAspect="1" noMove="1" noResize="1" noEditPoints="1" noAdjustHandles="1" noChangeArrowheads="1" noChangeShapeType="1" noTextEdit="1"/>
                  </p:cNvSpPr>
                  <p:nvPr/>
                </p:nvSpPr>
                <p:spPr>
                  <a:xfrm>
                    <a:off x="7154943" y="4884310"/>
                    <a:ext cx="1523109" cy="523220"/>
                  </a:xfrm>
                  <a:prstGeom prst="rect">
                    <a:avLst/>
                  </a:prstGeom>
                  <a:blipFill>
                    <a:blip r:embed="rId10"/>
                    <a:stretch>
                      <a:fillRect b="-2381"/>
                    </a:stretch>
                  </a:blipFill>
                </p:spPr>
                <p:txBody>
                  <a:bodyPr/>
                  <a:lstStyle/>
                  <a:p>
                    <a:r>
                      <a:rPr lang="en-US">
                        <a:noFill/>
                      </a:rPr>
                      <a:t> </a:t>
                    </a:r>
                  </a:p>
                </p:txBody>
              </p:sp>
            </mc:Fallback>
          </mc:AlternateContent>
        </p:grpSp>
      </p:grpSp>
    </p:spTree>
    <p:custDataLst>
      <p:tags r:id="rId1"/>
    </p:custDataLst>
    <p:extLst>
      <p:ext uri="{BB962C8B-B14F-4D97-AF65-F5344CB8AC3E}">
        <p14:creationId xmlns:p14="http://schemas.microsoft.com/office/powerpoint/2010/main" val="3494440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FF6DB-E96A-AE47-81AC-57EB858DAAC3}"/>
              </a:ext>
            </a:extLst>
          </p:cNvPr>
          <p:cNvSpPr>
            <a:spLocks noGrp="1"/>
          </p:cNvSpPr>
          <p:nvPr>
            <p:ph type="title"/>
          </p:nvPr>
        </p:nvSpPr>
        <p:spPr/>
        <p:txBody>
          <a:bodyPr/>
          <a:lstStyle/>
          <a:p>
            <a:r>
              <a:rPr lang="en-US" dirty="0"/>
              <a:t>Credible Auction</a:t>
            </a:r>
          </a:p>
        </p:txBody>
      </p:sp>
      <p:sp>
        <p:nvSpPr>
          <p:cNvPr id="3" name="Content Placeholder 2">
            <a:extLst>
              <a:ext uri="{FF2B5EF4-FFF2-40B4-BE49-F238E27FC236}">
                <a16:creationId xmlns:a16="http://schemas.microsoft.com/office/drawing/2014/main" id="{B117351A-6917-D64A-AC8F-EC5566F6359B}"/>
              </a:ext>
            </a:extLst>
          </p:cNvPr>
          <p:cNvSpPr>
            <a:spLocks noGrp="1"/>
          </p:cNvSpPr>
          <p:nvPr>
            <p:ph idx="1"/>
          </p:nvPr>
        </p:nvSpPr>
        <p:spPr/>
        <p:txBody>
          <a:bodyPr/>
          <a:lstStyle/>
          <a:p>
            <a:r>
              <a:rPr lang="en-US" dirty="0"/>
              <a:t>No </a:t>
            </a:r>
            <a:r>
              <a:rPr lang="en-US" b="1" dirty="0">
                <a:solidFill>
                  <a:schemeClr val="accent6">
                    <a:lumMod val="75000"/>
                  </a:schemeClr>
                </a:solidFill>
              </a:rPr>
              <a:t>safe deviation</a:t>
            </a:r>
            <a:r>
              <a:rPr lang="en-US" dirty="0"/>
              <a:t> from the promised auction yields more revenue than implementing the promised auction in earnest.</a:t>
            </a:r>
          </a:p>
          <a:p>
            <a:endParaRPr lang="en-US" dirty="0"/>
          </a:p>
        </p:txBody>
      </p:sp>
      <p:sp>
        <p:nvSpPr>
          <p:cNvPr id="18" name="TextBox 17">
            <a:extLst>
              <a:ext uri="{FF2B5EF4-FFF2-40B4-BE49-F238E27FC236}">
                <a16:creationId xmlns:a16="http://schemas.microsoft.com/office/drawing/2014/main" id="{7C12DFA6-32E8-A04A-8B40-6740E21BB91A}"/>
              </a:ext>
            </a:extLst>
          </p:cNvPr>
          <p:cNvSpPr txBox="1"/>
          <p:nvPr/>
        </p:nvSpPr>
        <p:spPr>
          <a:xfrm>
            <a:off x="5779794" y="4906743"/>
            <a:ext cx="1098891" cy="461665"/>
          </a:xfrm>
          <a:prstGeom prst="rect">
            <a:avLst/>
          </a:prstGeom>
          <a:noFill/>
        </p:spPr>
        <p:txBody>
          <a:bodyPr wrap="none" rtlCol="0">
            <a:spAutoFit/>
          </a:bodyPr>
          <a:lstStyle/>
          <a:p>
            <a:r>
              <a:rPr lang="en-US" sz="2400" dirty="0"/>
              <a:t>Pay 80!</a:t>
            </a:r>
          </a:p>
        </p:txBody>
      </p:sp>
      <p:sp>
        <p:nvSpPr>
          <p:cNvPr id="6" name="Slide Number Placeholder 5">
            <a:extLst>
              <a:ext uri="{FF2B5EF4-FFF2-40B4-BE49-F238E27FC236}">
                <a16:creationId xmlns:a16="http://schemas.microsoft.com/office/drawing/2014/main" id="{69CD3273-BB50-2247-8908-A88D385C686C}"/>
              </a:ext>
            </a:extLst>
          </p:cNvPr>
          <p:cNvSpPr>
            <a:spLocks noGrp="1"/>
          </p:cNvSpPr>
          <p:nvPr>
            <p:ph type="sldNum" sz="quarter" idx="12"/>
          </p:nvPr>
        </p:nvSpPr>
        <p:spPr/>
        <p:txBody>
          <a:bodyPr/>
          <a:lstStyle/>
          <a:p>
            <a:fld id="{C0E737A0-9836-0546-90C2-916B04F48200}" type="slidenum">
              <a:rPr lang="en-US" smtClean="0"/>
              <a:t>13</a:t>
            </a:fld>
            <a:endParaRPr lang="en-US"/>
          </a:p>
        </p:txBody>
      </p:sp>
      <p:grpSp>
        <p:nvGrpSpPr>
          <p:cNvPr id="14" name="Group 13">
            <a:extLst>
              <a:ext uri="{FF2B5EF4-FFF2-40B4-BE49-F238E27FC236}">
                <a16:creationId xmlns:a16="http://schemas.microsoft.com/office/drawing/2014/main" id="{DF2F3358-7A05-6B46-9EA8-42163DF71D3C}"/>
              </a:ext>
            </a:extLst>
          </p:cNvPr>
          <p:cNvGrpSpPr/>
          <p:nvPr/>
        </p:nvGrpSpPr>
        <p:grpSpPr>
          <a:xfrm>
            <a:off x="2816190" y="3738738"/>
            <a:ext cx="5277943" cy="1185430"/>
            <a:chOff x="2816190" y="3738738"/>
            <a:chExt cx="5277943" cy="1185430"/>
          </a:xfrm>
        </p:grpSpPr>
        <p:sp>
          <p:nvSpPr>
            <p:cNvPr id="5" name="Oval 4">
              <a:extLst>
                <a:ext uri="{FF2B5EF4-FFF2-40B4-BE49-F238E27FC236}">
                  <a16:creationId xmlns:a16="http://schemas.microsoft.com/office/drawing/2014/main" id="{58766EBE-BB5C-5749-986E-C77F9DB85EB0}"/>
                </a:ext>
              </a:extLst>
            </p:cNvPr>
            <p:cNvSpPr/>
            <p:nvPr/>
          </p:nvSpPr>
          <p:spPr>
            <a:xfrm>
              <a:off x="4759257" y="3738738"/>
              <a:ext cx="3334876" cy="118543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400" dirty="0">
                  <a:solidFill>
                    <a:schemeClr val="accent1">
                      <a:lumMod val="50000"/>
                    </a:schemeClr>
                  </a:solidFill>
                </a:rPr>
                <a:t>First-Price Auction</a:t>
              </a:r>
            </a:p>
          </p:txBody>
        </p:sp>
        <p:grpSp>
          <p:nvGrpSpPr>
            <p:cNvPr id="9" name="Group 8">
              <a:extLst>
                <a:ext uri="{FF2B5EF4-FFF2-40B4-BE49-F238E27FC236}">
                  <a16:creationId xmlns:a16="http://schemas.microsoft.com/office/drawing/2014/main" id="{9F673546-CFC3-E746-8D6C-B0F74095EE5E}"/>
                </a:ext>
              </a:extLst>
            </p:cNvPr>
            <p:cNvGrpSpPr/>
            <p:nvPr/>
          </p:nvGrpSpPr>
          <p:grpSpPr>
            <a:xfrm>
              <a:off x="2816190" y="3738738"/>
              <a:ext cx="1495922" cy="1074629"/>
              <a:chOff x="2816190" y="3738738"/>
              <a:chExt cx="1495922" cy="1074629"/>
            </a:xfrm>
          </p:grpSpPr>
          <p:sp>
            <p:nvSpPr>
              <p:cNvPr id="12" name="Oval 11">
                <a:extLst>
                  <a:ext uri="{FF2B5EF4-FFF2-40B4-BE49-F238E27FC236}">
                    <a16:creationId xmlns:a16="http://schemas.microsoft.com/office/drawing/2014/main" id="{09FF7A9F-4C26-7241-9177-F0F5AB2739EF}"/>
                  </a:ext>
                </a:extLst>
              </p:cNvPr>
              <p:cNvSpPr/>
              <p:nvPr/>
            </p:nvSpPr>
            <p:spPr>
              <a:xfrm>
                <a:off x="2909497" y="4261958"/>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AED14EC1-05A3-9A4D-A5FD-2BFC851735F1}"/>
                      </a:ext>
                    </a:extLst>
                  </p:cNvPr>
                  <p:cNvSpPr txBox="1"/>
                  <p:nvPr/>
                </p:nvSpPr>
                <p:spPr>
                  <a:xfrm>
                    <a:off x="2816190" y="3738738"/>
                    <a:ext cx="1495922"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𝐴</m:t>
                              </m:r>
                            </m:sub>
                          </m:sSub>
                          <m:r>
                            <a:rPr lang="en-US" sz="2800" b="0" i="1" smtClean="0">
                              <a:latin typeface="Cambria Math" panose="02040503050406030204" pitchFamily="18" charset="0"/>
                            </a:rPr>
                            <m:t>=80</m:t>
                          </m:r>
                        </m:oMath>
                      </m:oMathPara>
                    </a14:m>
                    <a:endParaRPr lang="en-US" sz="2800" dirty="0"/>
                  </a:p>
                </p:txBody>
              </p:sp>
            </mc:Choice>
            <mc:Fallback xmlns="">
              <p:sp>
                <p:nvSpPr>
                  <p:cNvPr id="13" name="TextBox 12">
                    <a:extLst>
                      <a:ext uri="{FF2B5EF4-FFF2-40B4-BE49-F238E27FC236}">
                        <a16:creationId xmlns:a16="http://schemas.microsoft.com/office/drawing/2014/main" id="{AED14EC1-05A3-9A4D-A5FD-2BFC851735F1}"/>
                      </a:ext>
                    </a:extLst>
                  </p:cNvPr>
                  <p:cNvSpPr txBox="1">
                    <a:spLocks noRot="1" noChangeAspect="1" noMove="1" noResize="1" noEditPoints="1" noAdjustHandles="1" noChangeArrowheads="1" noChangeShapeType="1" noTextEdit="1"/>
                  </p:cNvSpPr>
                  <p:nvPr/>
                </p:nvSpPr>
                <p:spPr>
                  <a:xfrm>
                    <a:off x="2816190" y="3738738"/>
                    <a:ext cx="1495922" cy="523220"/>
                  </a:xfrm>
                  <a:prstGeom prst="rect">
                    <a:avLst/>
                  </a:prstGeom>
                  <a:blipFill>
                    <a:blip r:embed="rId6"/>
                    <a:stretch>
                      <a:fillRect b="-2381"/>
                    </a:stretch>
                  </a:blipFill>
                </p:spPr>
                <p:txBody>
                  <a:bodyPr/>
                  <a:lstStyle/>
                  <a:p>
                    <a:r>
                      <a:rPr lang="en-US">
                        <a:noFill/>
                      </a:rPr>
                      <a:t> </a:t>
                    </a:r>
                  </a:p>
                </p:txBody>
              </p:sp>
            </mc:Fallback>
          </mc:AlternateContent>
        </p:grpSp>
      </p:grpSp>
    </p:spTree>
    <p:custDataLst>
      <p:tags r:id="rId1"/>
    </p:custDataLst>
    <p:extLst>
      <p:ext uri="{BB962C8B-B14F-4D97-AF65-F5344CB8AC3E}">
        <p14:creationId xmlns:p14="http://schemas.microsoft.com/office/powerpoint/2010/main" val="169376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AA34F-F7BC-A04E-AF7F-563A3A22CC54}"/>
              </a:ext>
            </a:extLst>
          </p:cNvPr>
          <p:cNvSpPr>
            <a:spLocks noGrp="1"/>
          </p:cNvSpPr>
          <p:nvPr>
            <p:ph type="title"/>
          </p:nvPr>
        </p:nvSpPr>
        <p:spPr>
          <a:xfrm>
            <a:off x="762692" y="2343229"/>
            <a:ext cx="10666615" cy="2171542"/>
          </a:xfrm>
        </p:spPr>
        <p:txBody>
          <a:bodyPr>
            <a:normAutofit/>
          </a:bodyPr>
          <a:lstStyle/>
          <a:p>
            <a:pPr algn="ctr"/>
            <a:r>
              <a:rPr lang="en-US" b="1" dirty="0">
                <a:solidFill>
                  <a:schemeClr val="bg1"/>
                </a:solidFill>
              </a:rPr>
              <a:t>Deferred Revelation Auction (DRA)</a:t>
            </a:r>
          </a:p>
        </p:txBody>
      </p:sp>
      <p:sp>
        <p:nvSpPr>
          <p:cNvPr id="3" name="Slide Number Placeholder 2">
            <a:extLst>
              <a:ext uri="{FF2B5EF4-FFF2-40B4-BE49-F238E27FC236}">
                <a16:creationId xmlns:a16="http://schemas.microsoft.com/office/drawing/2014/main" id="{3B10F1B6-41C1-6946-9EFE-6AAA1E130014}"/>
              </a:ext>
            </a:extLst>
          </p:cNvPr>
          <p:cNvSpPr>
            <a:spLocks noGrp="1"/>
          </p:cNvSpPr>
          <p:nvPr>
            <p:ph type="sldNum" sz="quarter" idx="12"/>
          </p:nvPr>
        </p:nvSpPr>
        <p:spPr/>
        <p:txBody>
          <a:bodyPr/>
          <a:lstStyle/>
          <a:p>
            <a:fld id="{C0E737A0-9836-0546-90C2-916B04F48200}" type="slidenum">
              <a:rPr lang="en-US" smtClean="0"/>
              <a:t>14</a:t>
            </a:fld>
            <a:endParaRPr lang="en-US"/>
          </a:p>
        </p:txBody>
      </p:sp>
    </p:spTree>
    <p:extLst>
      <p:ext uri="{BB962C8B-B14F-4D97-AF65-F5344CB8AC3E}">
        <p14:creationId xmlns:p14="http://schemas.microsoft.com/office/powerpoint/2010/main" val="340558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86F0-E94E-B44F-A9EE-18AE114186AC}"/>
              </a:ext>
            </a:extLst>
          </p:cNvPr>
          <p:cNvSpPr>
            <a:spLocks noGrp="1"/>
          </p:cNvSpPr>
          <p:nvPr>
            <p:ph type="title"/>
          </p:nvPr>
        </p:nvSpPr>
        <p:spPr/>
        <p:txBody>
          <a:bodyPr/>
          <a:lstStyle/>
          <a:p>
            <a:r>
              <a:rPr lang="en-US" dirty="0"/>
              <a:t>Cryptographic Commitments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240FC41-22DB-474A-8375-D4F3D85E146B}"/>
                  </a:ext>
                </a:extLst>
              </p:cNvPr>
              <p:cNvSpPr>
                <a:spLocks noGrp="1"/>
              </p:cNvSpPr>
              <p:nvPr>
                <p:ph idx="1"/>
              </p:nvPr>
            </p:nvSpPr>
            <p:spPr>
              <a:xfrm>
                <a:off x="419099" y="3734409"/>
                <a:ext cx="11623743" cy="2758466"/>
              </a:xfrm>
            </p:spPr>
            <p:txBody>
              <a:bodyPr>
                <a:normAutofit/>
              </a:bodyPr>
              <a:lstStyle/>
              <a:p>
                <a:r>
                  <a:rPr lang="en-US" b="1" dirty="0">
                    <a:solidFill>
                      <a:schemeClr val="accent6">
                        <a:lumMod val="75000"/>
                      </a:schemeClr>
                    </a:solidFill>
                  </a:rPr>
                  <a:t>Perfectly Hiding</a:t>
                </a:r>
                <a:r>
                  <a:rPr lang="en-US" dirty="0"/>
                  <a:t>: auctioneer learns nothing about the bid by only observing the commitment.</a:t>
                </a:r>
              </a:p>
              <a:p>
                <a:r>
                  <a:rPr lang="en-US" b="1" dirty="0">
                    <a:solidFill>
                      <a:schemeClr val="accent6">
                        <a:lumMod val="75000"/>
                      </a:schemeClr>
                    </a:solidFill>
                  </a:rPr>
                  <a:t>Computationally Binding</a:t>
                </a:r>
                <a:r>
                  <a:rPr lang="en-US" dirty="0"/>
                  <a:t>: ‘’hard’’ for the sender to find pairs </a:t>
                </a:r>
                <a14:m>
                  <m:oMath xmlns:m="http://schemas.openxmlformats.org/officeDocument/2006/math">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𝑟</m:t>
                        </m:r>
                        <m:r>
                          <a:rPr lang="en-US" b="0" i="1" dirty="0" smtClean="0">
                            <a:latin typeface="Cambria Math" panose="02040503050406030204" pitchFamily="18" charset="0"/>
                          </a:rPr>
                          <m:t>’</m:t>
                        </m:r>
                      </m:e>
                    </m:d>
                    <m:r>
                      <a:rPr lang="en-US" b="0" i="1" dirty="0" smtClean="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rPr>
                      <m:t>(</m:t>
                    </m:r>
                    <m:r>
                      <a:rPr lang="en-US" b="0" i="1" dirty="0" smtClean="0">
                        <a:latin typeface="Cambria Math" panose="02040503050406030204" pitchFamily="18" charset="0"/>
                      </a:rPr>
                      <m:t>𝑣</m:t>
                    </m:r>
                    <m:r>
                      <a:rPr lang="en-US" b="0" i="1" dirty="0" smtClean="0">
                        <a:latin typeface="Cambria Math" panose="02040503050406030204" pitchFamily="18" charset="0"/>
                      </a:rPr>
                      <m:t>, </m:t>
                    </m:r>
                    <m:r>
                      <a:rPr lang="en-US" b="0" i="1" dirty="0" smtClean="0">
                        <a:latin typeface="Cambria Math" panose="02040503050406030204" pitchFamily="18" charset="0"/>
                      </a:rPr>
                      <m:t>𝑟</m:t>
                    </m:r>
                    <m:r>
                      <a:rPr lang="en-US" b="0" i="1" dirty="0" smtClean="0">
                        <a:latin typeface="Cambria Math" panose="02040503050406030204" pitchFamily="18" charset="0"/>
                      </a:rPr>
                      <m:t>)</m:t>
                    </m:r>
                  </m:oMath>
                </a14:m>
                <a:r>
                  <a:rPr lang="en-US" dirty="0"/>
                  <a:t> that open the same commitment: </a:t>
                </a:r>
                <a14:m>
                  <m:oMath xmlns:m="http://schemas.openxmlformats.org/officeDocument/2006/math">
                    <m:r>
                      <a:rPr lang="en-US" i="1" dirty="0" smtClean="0">
                        <a:latin typeface="Cambria Math" panose="02040503050406030204" pitchFamily="18" charset="0"/>
                      </a:rPr>
                      <m:t>𝐶𝑜𝑚𝑚𝑖𝑡</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𝑟</m:t>
                    </m:r>
                    <m:r>
                      <a:rPr lang="en-US" i="1" dirty="0" smtClean="0">
                        <a:latin typeface="Cambria Math" panose="02040503050406030204" pitchFamily="18" charset="0"/>
                      </a:rPr>
                      <m:t>’) = </m:t>
                    </m:r>
                    <m:r>
                      <a:rPr lang="en-US" i="1" dirty="0" smtClean="0">
                        <a:latin typeface="Cambria Math" panose="02040503050406030204" pitchFamily="18" charset="0"/>
                      </a:rPr>
                      <m:t>𝐶𝑜𝑚𝑚𝑖𝑡</m:t>
                    </m:r>
                    <m:r>
                      <a:rPr lang="en-US" i="1" dirty="0" smtClean="0">
                        <a:latin typeface="Cambria Math" panose="02040503050406030204" pitchFamily="18" charset="0"/>
                      </a:rPr>
                      <m:t>(</m:t>
                    </m:r>
                    <m:r>
                      <a:rPr lang="en-US" i="1" dirty="0" smtClean="0">
                        <a:latin typeface="Cambria Math" panose="02040503050406030204" pitchFamily="18" charset="0"/>
                      </a:rPr>
                      <m:t>𝑣</m:t>
                    </m:r>
                    <m:r>
                      <a:rPr lang="en-US" i="1" dirty="0" smtClean="0">
                        <a:latin typeface="Cambria Math" panose="02040503050406030204" pitchFamily="18" charset="0"/>
                      </a:rPr>
                      <m:t>, </m:t>
                    </m:r>
                    <m:r>
                      <a:rPr lang="en-US" i="1" dirty="0" smtClean="0">
                        <a:latin typeface="Cambria Math" panose="02040503050406030204" pitchFamily="18" charset="0"/>
                      </a:rPr>
                      <m:t>𝑟</m:t>
                    </m:r>
                    <m:r>
                      <a:rPr lang="en-US" i="1" dirty="0" smtClean="0">
                        <a:latin typeface="Cambria Math" panose="02040503050406030204" pitchFamily="18" charset="0"/>
                      </a:rPr>
                      <m:t>)</m:t>
                    </m:r>
                  </m:oMath>
                </a14:m>
                <a:r>
                  <a:rPr lang="en-US" dirty="0"/>
                  <a:t>.</a:t>
                </a:r>
              </a:p>
            </p:txBody>
          </p:sp>
        </mc:Choice>
        <mc:Fallback xmlns="">
          <p:sp>
            <p:nvSpPr>
              <p:cNvPr id="3" name="Content Placeholder 2">
                <a:extLst>
                  <a:ext uri="{FF2B5EF4-FFF2-40B4-BE49-F238E27FC236}">
                    <a16:creationId xmlns:a16="http://schemas.microsoft.com/office/drawing/2014/main" id="{B240FC41-22DB-474A-8375-D4F3D85E146B}"/>
                  </a:ext>
                </a:extLst>
              </p:cNvPr>
              <p:cNvSpPr>
                <a:spLocks noGrp="1" noRot="1" noChangeAspect="1" noMove="1" noResize="1" noEditPoints="1" noAdjustHandles="1" noChangeArrowheads="1" noChangeShapeType="1" noTextEdit="1"/>
              </p:cNvSpPr>
              <p:nvPr>
                <p:ph idx="1"/>
              </p:nvPr>
            </p:nvSpPr>
            <p:spPr>
              <a:xfrm>
                <a:off x="419099" y="3734409"/>
                <a:ext cx="11623743" cy="2758466"/>
              </a:xfrm>
              <a:blipFill>
                <a:blip r:embed="rId6"/>
                <a:stretch>
                  <a:fillRect l="-983" t="-3670"/>
                </a:stretch>
              </a:blipFill>
            </p:spPr>
            <p:txBody>
              <a:bodyPr/>
              <a:lstStyle/>
              <a:p>
                <a:r>
                  <a:rPr lang="en-US">
                    <a:noFill/>
                  </a:rPr>
                  <a:t> </a:t>
                </a:r>
              </a:p>
            </p:txBody>
          </p:sp>
        </mc:Fallback>
      </mc:AlternateContent>
      <p:sp>
        <p:nvSpPr>
          <p:cNvPr id="5" name="Oval 4">
            <a:extLst>
              <a:ext uri="{FF2B5EF4-FFF2-40B4-BE49-F238E27FC236}">
                <a16:creationId xmlns:a16="http://schemas.microsoft.com/office/drawing/2014/main" id="{5477703A-EB6B-3145-938A-C1C19575277D}"/>
              </a:ext>
            </a:extLst>
          </p:cNvPr>
          <p:cNvSpPr/>
          <p:nvPr/>
        </p:nvSpPr>
        <p:spPr>
          <a:xfrm>
            <a:off x="7518400" y="2277691"/>
            <a:ext cx="2273873" cy="115130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rPr>
              <a:t>Auctioneer</a:t>
            </a:r>
          </a:p>
        </p:txBody>
      </p:sp>
      <p:sp>
        <p:nvSpPr>
          <p:cNvPr id="6" name="Right Arrow 5">
            <a:extLst>
              <a:ext uri="{FF2B5EF4-FFF2-40B4-BE49-F238E27FC236}">
                <a16:creationId xmlns:a16="http://schemas.microsoft.com/office/drawing/2014/main" id="{49C2F432-AA77-E944-9F38-0456ED706205}"/>
              </a:ext>
            </a:extLst>
          </p:cNvPr>
          <p:cNvSpPr/>
          <p:nvPr/>
        </p:nvSpPr>
        <p:spPr>
          <a:xfrm>
            <a:off x="4729835" y="2359020"/>
            <a:ext cx="2004484" cy="2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497D78-2A89-8242-9360-81493D08404D}"/>
                  </a:ext>
                </a:extLst>
              </p:cNvPr>
              <p:cNvSpPr txBox="1"/>
              <p:nvPr/>
            </p:nvSpPr>
            <p:spPr>
              <a:xfrm>
                <a:off x="1947869" y="1698027"/>
                <a:ext cx="2193677" cy="461665"/>
              </a:xfrm>
              <a:prstGeom prst="rect">
                <a:avLst/>
              </a:prstGeom>
              <a:noFill/>
            </p:spPr>
            <p:txBody>
              <a:bodyPr wrap="none" rtlCol="0">
                <a:spAutoFit/>
              </a:bodyPr>
              <a:lstStyle/>
              <a:p>
                <a14:m>
                  <m:oMath xmlns:m="http://schemas.openxmlformats.org/officeDocument/2006/math">
                    <m:r>
                      <a:rPr lang="en-US" sz="2400" i="1" dirty="0" smtClean="0">
                        <a:latin typeface="Cambria Math" panose="02040503050406030204" pitchFamily="18" charset="0"/>
                      </a:rPr>
                      <m:t>𝑟</m:t>
                    </m:r>
                    <m:r>
                      <a:rPr lang="en-US" sz="2400" i="1" dirty="0" smtClean="0">
                        <a:latin typeface="Cambria Math" panose="02040503050406030204" pitchFamily="18" charset="0"/>
                      </a:rPr>
                      <m:t> </m:t>
                    </m:r>
                  </m:oMath>
                </a14:m>
                <a:r>
                  <a:rPr lang="en-US" sz="2400" dirty="0"/>
                  <a:t>: random seed</a:t>
                </a:r>
              </a:p>
            </p:txBody>
          </p:sp>
        </mc:Choice>
        <mc:Fallback xmlns="">
          <p:sp>
            <p:nvSpPr>
              <p:cNvPr id="10" name="TextBox 9">
                <a:extLst>
                  <a:ext uri="{FF2B5EF4-FFF2-40B4-BE49-F238E27FC236}">
                    <a16:creationId xmlns:a16="http://schemas.microsoft.com/office/drawing/2014/main" id="{66497D78-2A89-8242-9360-81493D08404D}"/>
                  </a:ext>
                </a:extLst>
              </p:cNvPr>
              <p:cNvSpPr txBox="1">
                <a:spLocks noRot="1" noChangeAspect="1" noMove="1" noResize="1" noEditPoints="1" noAdjustHandles="1" noChangeArrowheads="1" noChangeShapeType="1" noTextEdit="1"/>
              </p:cNvSpPr>
              <p:nvPr/>
            </p:nvSpPr>
            <p:spPr>
              <a:xfrm>
                <a:off x="1947869" y="1698027"/>
                <a:ext cx="2193677" cy="461665"/>
              </a:xfrm>
              <a:prstGeom prst="rect">
                <a:avLst/>
              </a:prstGeom>
              <a:blipFill>
                <a:blip r:embed="rId9"/>
                <a:stretch>
                  <a:fillRect t="-5405" r="-4046" b="-29730"/>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E0ED300A-DAF1-0A4A-8240-457551651CB7}"/>
              </a:ext>
            </a:extLst>
          </p:cNvPr>
          <p:cNvSpPr>
            <a:spLocks noGrp="1"/>
          </p:cNvSpPr>
          <p:nvPr>
            <p:ph type="sldNum" sz="quarter" idx="12"/>
          </p:nvPr>
        </p:nvSpPr>
        <p:spPr/>
        <p:txBody>
          <a:bodyPr/>
          <a:lstStyle/>
          <a:p>
            <a:fld id="{C0E737A0-9836-0546-90C2-916B04F48200}" type="slidenum">
              <a:rPr lang="en-US" smtClean="0"/>
              <a:t>15</a:t>
            </a:fld>
            <a:endParaRPr lang="en-US"/>
          </a:p>
        </p:txBody>
      </p: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25F1B383-4CAD-3444-A5F3-1BD176FEC3AE}"/>
                  </a:ext>
                </a:extLst>
              </p:cNvPr>
              <p:cNvSpPr/>
              <p:nvPr/>
            </p:nvSpPr>
            <p:spPr>
              <a:xfrm>
                <a:off x="4710387" y="1953223"/>
                <a:ext cx="204338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𝐶𝑜𝑚𝑚𝑖𝑡</m:t>
                      </m:r>
                      <m:r>
                        <a:rPr lang="en-US" sz="2400" i="1" dirty="0">
                          <a:latin typeface="Cambria Math" panose="02040503050406030204" pitchFamily="18" charset="0"/>
                        </a:rPr>
                        <m:t>(</m:t>
                      </m:r>
                      <m:r>
                        <a:rPr lang="en-US" sz="2400" i="1" dirty="0">
                          <a:latin typeface="Cambria Math" panose="02040503050406030204" pitchFamily="18" charset="0"/>
                        </a:rPr>
                        <m:t>𝑣</m:t>
                      </m:r>
                      <m:r>
                        <a:rPr lang="en-US" sz="2400" i="1" dirty="0">
                          <a:latin typeface="Cambria Math" panose="02040503050406030204" pitchFamily="18" charset="0"/>
                        </a:rPr>
                        <m:t>, </m:t>
                      </m:r>
                      <m:r>
                        <a:rPr lang="en-US" sz="2400" i="1" dirty="0">
                          <a:latin typeface="Cambria Math" panose="02040503050406030204" pitchFamily="18" charset="0"/>
                        </a:rPr>
                        <m:t>𝑟</m:t>
                      </m:r>
                      <m:r>
                        <a:rPr lang="en-US" sz="2400" i="1" dirty="0">
                          <a:latin typeface="Cambria Math" panose="02040503050406030204" pitchFamily="18" charset="0"/>
                        </a:rPr>
                        <m:t>)</m:t>
                      </m:r>
                    </m:oMath>
                  </m:oMathPara>
                </a14:m>
                <a:endParaRPr lang="en-US" sz="2400" dirty="0"/>
              </a:p>
            </p:txBody>
          </p:sp>
        </mc:Choice>
        <mc:Fallback xmlns="">
          <p:sp>
            <p:nvSpPr>
              <p:cNvPr id="13" name="Rectangle 12">
                <a:extLst>
                  <a:ext uri="{FF2B5EF4-FFF2-40B4-BE49-F238E27FC236}">
                    <a16:creationId xmlns:a16="http://schemas.microsoft.com/office/drawing/2014/main" id="{25F1B383-4CAD-3444-A5F3-1BD176FEC3AE}"/>
                  </a:ext>
                </a:extLst>
              </p:cNvPr>
              <p:cNvSpPr>
                <a:spLocks noRot="1" noChangeAspect="1" noMove="1" noResize="1" noEditPoints="1" noAdjustHandles="1" noChangeArrowheads="1" noChangeShapeType="1" noTextEdit="1"/>
              </p:cNvSpPr>
              <p:nvPr/>
            </p:nvSpPr>
            <p:spPr>
              <a:xfrm>
                <a:off x="4710387" y="1953223"/>
                <a:ext cx="2043380" cy="461665"/>
              </a:xfrm>
              <a:prstGeom prst="rect">
                <a:avLst/>
              </a:prstGeom>
              <a:blipFill>
                <a:blip r:embed="rId10"/>
                <a:stretch>
                  <a:fillRect r="-621" b="-15789"/>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596C0173-F6C7-B345-A453-7BF05EF03427}"/>
              </a:ext>
            </a:extLst>
          </p:cNvPr>
          <p:cNvGrpSpPr/>
          <p:nvPr/>
        </p:nvGrpSpPr>
        <p:grpSpPr>
          <a:xfrm>
            <a:off x="4729835" y="2758271"/>
            <a:ext cx="2004484" cy="644492"/>
            <a:chOff x="4729835" y="2758271"/>
            <a:chExt cx="2004484" cy="644492"/>
          </a:xfrm>
        </p:grpSpPr>
        <p:sp>
          <p:nvSpPr>
            <p:cNvPr id="7" name="Right Arrow 6">
              <a:extLst>
                <a:ext uri="{FF2B5EF4-FFF2-40B4-BE49-F238E27FC236}">
                  <a16:creationId xmlns:a16="http://schemas.microsoft.com/office/drawing/2014/main" id="{72D20609-B61A-4644-87DD-A3C0FCBA8F79}"/>
                </a:ext>
              </a:extLst>
            </p:cNvPr>
            <p:cNvSpPr/>
            <p:nvPr/>
          </p:nvSpPr>
          <p:spPr>
            <a:xfrm>
              <a:off x="4729835" y="3178476"/>
              <a:ext cx="2004484" cy="2242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01182F49-C503-F742-8571-40CE1D0183C5}"/>
                    </a:ext>
                  </a:extLst>
                </p:cNvPr>
                <p:cNvSpPr/>
                <p:nvPr/>
              </p:nvSpPr>
              <p:spPr>
                <a:xfrm>
                  <a:off x="5289681" y="2758271"/>
                  <a:ext cx="952248" cy="461665"/>
                </a:xfrm>
                <a:prstGeom prst="rect">
                  <a:avLst/>
                </a:prstGeom>
              </p:spPr>
              <p:txBody>
                <a:bodyPr wrap="none">
                  <a:spAutoFit/>
                </a:bodyPr>
                <a:lstStyle/>
                <a:p>
                  <a14:m>
                    <m:oMath xmlns:m="http://schemas.openxmlformats.org/officeDocument/2006/math">
                      <m:r>
                        <a:rPr lang="en-US" sz="2400" i="1" dirty="0">
                          <a:latin typeface="Cambria Math" panose="02040503050406030204" pitchFamily="18" charset="0"/>
                        </a:rPr>
                        <m:t>(</m:t>
                      </m:r>
                      <m:r>
                        <a:rPr lang="en-US" sz="2400" i="1" dirty="0">
                          <a:latin typeface="Cambria Math" panose="02040503050406030204" pitchFamily="18" charset="0"/>
                        </a:rPr>
                        <m:t>𝑣</m:t>
                      </m:r>
                      <m:r>
                        <a:rPr lang="en-US" sz="2400" i="1" dirty="0">
                          <a:latin typeface="Cambria Math" panose="02040503050406030204" pitchFamily="18" charset="0"/>
                        </a:rPr>
                        <m:t>, </m:t>
                      </m:r>
                      <m:r>
                        <a:rPr lang="en-US" sz="2400" i="1" dirty="0">
                          <a:latin typeface="Cambria Math" panose="02040503050406030204" pitchFamily="18" charset="0"/>
                        </a:rPr>
                        <m:t>𝑟</m:t>
                      </m:r>
                      <m:r>
                        <a:rPr lang="en-US" sz="2400" i="1" dirty="0">
                          <a:latin typeface="Cambria Math" panose="02040503050406030204" pitchFamily="18" charset="0"/>
                        </a:rPr>
                        <m:t>)</m:t>
                      </m:r>
                    </m:oMath>
                  </a14:m>
                  <a:r>
                    <a:rPr lang="en-US" sz="2400" dirty="0"/>
                    <a:t> </a:t>
                  </a:r>
                </a:p>
              </p:txBody>
            </p:sp>
          </mc:Choice>
          <mc:Fallback xmlns="">
            <p:sp>
              <p:nvSpPr>
                <p:cNvPr id="14" name="Rectangle 13">
                  <a:extLst>
                    <a:ext uri="{FF2B5EF4-FFF2-40B4-BE49-F238E27FC236}">
                      <a16:creationId xmlns:a16="http://schemas.microsoft.com/office/drawing/2014/main" id="{01182F49-C503-F742-8571-40CE1D0183C5}"/>
                    </a:ext>
                  </a:extLst>
                </p:cNvPr>
                <p:cNvSpPr>
                  <a:spLocks noRot="1" noChangeAspect="1" noMove="1" noResize="1" noEditPoints="1" noAdjustHandles="1" noChangeArrowheads="1" noChangeShapeType="1" noTextEdit="1"/>
                </p:cNvSpPr>
                <p:nvPr/>
              </p:nvSpPr>
              <p:spPr>
                <a:xfrm>
                  <a:off x="5289681" y="2758271"/>
                  <a:ext cx="952248" cy="461665"/>
                </a:xfrm>
                <a:prstGeom prst="rect">
                  <a:avLst/>
                </a:prstGeom>
                <a:blipFill>
                  <a:blip r:embed="rId11"/>
                  <a:stretch>
                    <a:fillRect l="-5263" b="-18421"/>
                  </a:stretch>
                </a:blipFill>
              </p:spPr>
              <p:txBody>
                <a:bodyPr/>
                <a:lstStyle/>
                <a:p>
                  <a:r>
                    <a:rPr lang="en-US">
                      <a:noFill/>
                    </a:rPr>
                    <a:t> </a:t>
                  </a:r>
                </a:p>
              </p:txBody>
            </p:sp>
          </mc:Fallback>
        </mc:AlternateContent>
      </p:grpSp>
      <p:sp>
        <p:nvSpPr>
          <p:cNvPr id="16" name="Oval 15">
            <a:extLst>
              <a:ext uri="{FF2B5EF4-FFF2-40B4-BE49-F238E27FC236}">
                <a16:creationId xmlns:a16="http://schemas.microsoft.com/office/drawing/2014/main" id="{1CAB00E4-E504-B74C-B1AA-5F5CAAD0EB9A}"/>
              </a:ext>
            </a:extLst>
          </p:cNvPr>
          <p:cNvSpPr/>
          <p:nvPr/>
        </p:nvSpPr>
        <p:spPr>
          <a:xfrm>
            <a:off x="2909497" y="2583307"/>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spTree>
    <p:custDataLst>
      <p:tags r:id="rId1"/>
    </p:custDataLst>
    <p:extLst>
      <p:ext uri="{BB962C8B-B14F-4D97-AF65-F5344CB8AC3E}">
        <p14:creationId xmlns:p14="http://schemas.microsoft.com/office/powerpoint/2010/main" val="144444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47">
            <a:extLst>
              <a:ext uri="{FF2B5EF4-FFF2-40B4-BE49-F238E27FC236}">
                <a16:creationId xmlns:a16="http://schemas.microsoft.com/office/drawing/2014/main" id="{A92FB657-B705-0F42-94F8-0B7187810C06}"/>
              </a:ext>
            </a:extLst>
          </p:cNvPr>
          <p:cNvPicPr>
            <a:picLocks noChangeAspect="1"/>
          </p:cNvPicPr>
          <p:nvPr/>
        </p:nvPicPr>
        <p:blipFill>
          <a:blip r:embed="rId4"/>
          <a:stretch>
            <a:fillRect/>
          </a:stretch>
        </p:blipFill>
        <p:spPr>
          <a:xfrm>
            <a:off x="5937635" y="3532864"/>
            <a:ext cx="1336668" cy="985497"/>
          </a:xfrm>
          <a:prstGeom prst="rect">
            <a:avLst/>
          </a:prstGeom>
          <a:ln>
            <a:noFill/>
          </a:ln>
        </p:spPr>
      </p:pic>
      <p:sp>
        <p:nvSpPr>
          <p:cNvPr id="2" name="Title 1">
            <a:extLst>
              <a:ext uri="{FF2B5EF4-FFF2-40B4-BE49-F238E27FC236}">
                <a16:creationId xmlns:a16="http://schemas.microsoft.com/office/drawing/2014/main" id="{6297EE3F-9F1C-CD4A-8947-1D124F44E270}"/>
              </a:ext>
            </a:extLst>
          </p:cNvPr>
          <p:cNvSpPr>
            <a:spLocks noGrp="1"/>
          </p:cNvSpPr>
          <p:nvPr>
            <p:ph type="title"/>
          </p:nvPr>
        </p:nvSpPr>
        <p:spPr/>
        <p:txBody>
          <a:bodyPr/>
          <a:lstStyle/>
          <a:p>
            <a:r>
              <a:rPr lang="en-US" dirty="0"/>
              <a:t>First Attempt</a:t>
            </a:r>
          </a:p>
        </p:txBody>
      </p:sp>
      <p:sp>
        <p:nvSpPr>
          <p:cNvPr id="34" name="Oval 33">
            <a:extLst>
              <a:ext uri="{FF2B5EF4-FFF2-40B4-BE49-F238E27FC236}">
                <a16:creationId xmlns:a16="http://schemas.microsoft.com/office/drawing/2014/main" id="{440CBB5B-EEA7-E147-884D-DCB45A6FED34}"/>
              </a:ext>
            </a:extLst>
          </p:cNvPr>
          <p:cNvSpPr/>
          <p:nvPr/>
        </p:nvSpPr>
        <p:spPr>
          <a:xfrm>
            <a:off x="4775923" y="2538200"/>
            <a:ext cx="2640153" cy="96779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1">
                    <a:lumMod val="50000"/>
                  </a:schemeClr>
                </a:solidFill>
              </a:rPr>
              <a:t>Auctioneer</a:t>
            </a:r>
          </a:p>
        </p:txBody>
      </p:sp>
      <p:cxnSp>
        <p:nvCxnSpPr>
          <p:cNvPr id="39" name="Straight Arrow Connector 38">
            <a:extLst>
              <a:ext uri="{FF2B5EF4-FFF2-40B4-BE49-F238E27FC236}">
                <a16:creationId xmlns:a16="http://schemas.microsoft.com/office/drawing/2014/main" id="{58784172-AC60-A449-B65C-D3845B21B759}"/>
              </a:ext>
            </a:extLst>
          </p:cNvPr>
          <p:cNvCxnSpPr>
            <a:cxnSpLocks/>
          </p:cNvCxnSpPr>
          <p:nvPr/>
        </p:nvCxnSpPr>
        <p:spPr>
          <a:xfrm>
            <a:off x="6077219" y="3495093"/>
            <a:ext cx="0" cy="322638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F51E767-DF92-1F42-9BAA-1C156E63F87E}"/>
              </a:ext>
            </a:extLst>
          </p:cNvPr>
          <p:cNvGrpSpPr/>
          <p:nvPr/>
        </p:nvGrpSpPr>
        <p:grpSpPr>
          <a:xfrm>
            <a:off x="2126093" y="4578378"/>
            <a:ext cx="4494817" cy="461665"/>
            <a:chOff x="4238724" y="4561017"/>
            <a:chExt cx="4494817" cy="461665"/>
          </a:xfrm>
        </p:grpSpPr>
        <p:cxnSp>
          <p:nvCxnSpPr>
            <p:cNvPr id="41" name="Straight Arrow Connector 40">
              <a:extLst>
                <a:ext uri="{FF2B5EF4-FFF2-40B4-BE49-F238E27FC236}">
                  <a16:creationId xmlns:a16="http://schemas.microsoft.com/office/drawing/2014/main" id="{2ACD97A6-F0BE-8448-B5C8-CCEF202B2F7D}"/>
                </a:ext>
              </a:extLst>
            </p:cNvPr>
            <p:cNvCxnSpPr>
              <a:cxnSpLocks/>
            </p:cNvCxnSpPr>
            <p:nvPr/>
          </p:nvCxnSpPr>
          <p:spPr>
            <a:xfrm flipH="1">
              <a:off x="4238724" y="4983558"/>
              <a:ext cx="3917432" cy="2736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5F737871-3C01-7443-BC3D-4E3FF43D0C67}"/>
                </a:ext>
              </a:extLst>
            </p:cNvPr>
            <p:cNvSpPr txBox="1"/>
            <p:nvPr/>
          </p:nvSpPr>
          <p:spPr>
            <a:xfrm>
              <a:off x="5265853" y="4561017"/>
              <a:ext cx="3467688" cy="461665"/>
            </a:xfrm>
            <a:prstGeom prst="rect">
              <a:avLst/>
            </a:prstGeom>
            <a:noFill/>
          </p:spPr>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Commit to $90</a:t>
              </a:r>
            </a:p>
          </p:txBody>
        </p:sp>
      </p:grpSp>
      <p:cxnSp>
        <p:nvCxnSpPr>
          <p:cNvPr id="43" name="Straight Arrow Connector 42">
            <a:extLst>
              <a:ext uri="{FF2B5EF4-FFF2-40B4-BE49-F238E27FC236}">
                <a16:creationId xmlns:a16="http://schemas.microsoft.com/office/drawing/2014/main" id="{F885E655-2825-9048-9A30-FEDAEF8AD2E1}"/>
              </a:ext>
            </a:extLst>
          </p:cNvPr>
          <p:cNvCxnSpPr>
            <a:cxnSpLocks/>
          </p:cNvCxnSpPr>
          <p:nvPr/>
        </p:nvCxnSpPr>
        <p:spPr>
          <a:xfrm flipH="1">
            <a:off x="2106057" y="3460630"/>
            <a:ext cx="1" cy="3260845"/>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07E68C9-4263-214A-BEB0-2E346CCD5826}"/>
              </a:ext>
            </a:extLst>
          </p:cNvPr>
          <p:cNvGrpSpPr/>
          <p:nvPr/>
        </p:nvGrpSpPr>
        <p:grpSpPr>
          <a:xfrm>
            <a:off x="2106055" y="3878422"/>
            <a:ext cx="3971164" cy="461665"/>
            <a:chOff x="4218686" y="3861061"/>
            <a:chExt cx="3971164" cy="461665"/>
          </a:xfrm>
        </p:grpSpPr>
        <p:cxnSp>
          <p:nvCxnSpPr>
            <p:cNvPr id="40" name="Straight Arrow Connector 39">
              <a:extLst>
                <a:ext uri="{FF2B5EF4-FFF2-40B4-BE49-F238E27FC236}">
                  <a16:creationId xmlns:a16="http://schemas.microsoft.com/office/drawing/2014/main" id="{48F05777-9652-3A4D-889B-1506B0FD6D00}"/>
                </a:ext>
              </a:extLst>
            </p:cNvPr>
            <p:cNvCxnSpPr>
              <a:cxnSpLocks/>
            </p:cNvCxnSpPr>
            <p:nvPr/>
          </p:nvCxnSpPr>
          <p:spPr>
            <a:xfrm>
              <a:off x="4218686" y="4311473"/>
              <a:ext cx="3971164"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DF259E5-A8AB-F84D-9F5D-2749FC5AFD55}"/>
                </a:ext>
              </a:extLst>
            </p:cNvPr>
            <p:cNvSpPr txBox="1"/>
            <p:nvPr/>
          </p:nvSpPr>
          <p:spPr>
            <a:xfrm>
              <a:off x="5261498" y="3861061"/>
              <a:ext cx="2640153" cy="461665"/>
            </a:xfrm>
            <a:prstGeom prst="rect">
              <a:avLst/>
            </a:prstGeom>
            <a:noFill/>
          </p:spPr>
          <p:txBody>
            <a:bodyPr wrap="square" rtlCol="0">
              <a:spAutoFit/>
            </a:bodyPr>
            <a:lstStyle/>
            <a:p>
              <a:r>
                <a:rPr lang="en-US" sz="2400" dirty="0">
                  <a:ln w="0"/>
                  <a:solidFill>
                    <a:schemeClr val="accent2"/>
                  </a:solidFill>
                  <a:effectLst>
                    <a:outerShdw blurRad="38100" dist="25400" dir="5400000" algn="ctr" rotWithShape="0">
                      <a:srgbClr val="6E747A">
                        <a:alpha val="43000"/>
                      </a:srgbClr>
                    </a:outerShdw>
                  </a:effectLst>
                </a:rPr>
                <a:t>Commit to $80</a:t>
              </a:r>
            </a:p>
          </p:txBody>
        </p:sp>
      </p:grpSp>
      <p:grpSp>
        <p:nvGrpSpPr>
          <p:cNvPr id="11" name="Group 10">
            <a:extLst>
              <a:ext uri="{FF2B5EF4-FFF2-40B4-BE49-F238E27FC236}">
                <a16:creationId xmlns:a16="http://schemas.microsoft.com/office/drawing/2014/main" id="{3C858658-B3EC-1544-919B-18619B30F5A6}"/>
              </a:ext>
            </a:extLst>
          </p:cNvPr>
          <p:cNvGrpSpPr/>
          <p:nvPr/>
        </p:nvGrpSpPr>
        <p:grpSpPr>
          <a:xfrm>
            <a:off x="2094531" y="5391609"/>
            <a:ext cx="3971164" cy="461665"/>
            <a:chOff x="4207162" y="5374248"/>
            <a:chExt cx="3971164" cy="461665"/>
          </a:xfrm>
        </p:grpSpPr>
        <p:cxnSp>
          <p:nvCxnSpPr>
            <p:cNvPr id="36" name="Straight Arrow Connector 35">
              <a:extLst>
                <a:ext uri="{FF2B5EF4-FFF2-40B4-BE49-F238E27FC236}">
                  <a16:creationId xmlns:a16="http://schemas.microsoft.com/office/drawing/2014/main" id="{72BD3B9B-44B2-5246-B1AD-88D4F70C937E}"/>
                </a:ext>
              </a:extLst>
            </p:cNvPr>
            <p:cNvCxnSpPr>
              <a:cxnSpLocks/>
            </p:cNvCxnSpPr>
            <p:nvPr/>
          </p:nvCxnSpPr>
          <p:spPr>
            <a:xfrm>
              <a:off x="4207162" y="5819471"/>
              <a:ext cx="3971164"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CA4AB70-1BA2-A545-9821-C10B552DD46B}"/>
                </a:ext>
              </a:extLst>
            </p:cNvPr>
            <p:cNvSpPr txBox="1"/>
            <p:nvPr/>
          </p:nvSpPr>
          <p:spPr>
            <a:xfrm>
              <a:off x="5487351" y="5374248"/>
              <a:ext cx="1916468" cy="461665"/>
            </a:xfrm>
            <a:prstGeom prst="rect">
              <a:avLst/>
            </a:prstGeom>
            <a:noFill/>
          </p:spPr>
          <p:txBody>
            <a:bodyPr wrap="square" rtlCol="0">
              <a:spAutoFit/>
            </a:bodyPr>
            <a:lstStyle/>
            <a:p>
              <a:r>
                <a:rPr lang="en-US" sz="2400" dirty="0">
                  <a:ln w="0"/>
                  <a:solidFill>
                    <a:schemeClr val="accent2"/>
                  </a:solidFill>
                  <a:effectLst>
                    <a:outerShdw blurRad="38100" dist="25400" dir="5400000" algn="ctr" rotWithShape="0">
                      <a:srgbClr val="6E747A">
                        <a:alpha val="43000"/>
                      </a:srgbClr>
                    </a:outerShdw>
                  </a:effectLst>
                </a:rPr>
                <a:t>Reveal $80</a:t>
              </a:r>
            </a:p>
          </p:txBody>
        </p:sp>
      </p:grpSp>
      <p:grpSp>
        <p:nvGrpSpPr>
          <p:cNvPr id="9" name="Group 8">
            <a:extLst>
              <a:ext uri="{FF2B5EF4-FFF2-40B4-BE49-F238E27FC236}">
                <a16:creationId xmlns:a16="http://schemas.microsoft.com/office/drawing/2014/main" id="{86CE0B81-2DA2-4942-A477-CB1357E97BFF}"/>
              </a:ext>
            </a:extLst>
          </p:cNvPr>
          <p:cNvGrpSpPr/>
          <p:nvPr/>
        </p:nvGrpSpPr>
        <p:grpSpPr>
          <a:xfrm>
            <a:off x="2126094" y="6048321"/>
            <a:ext cx="3917431" cy="461665"/>
            <a:chOff x="4238725" y="6030960"/>
            <a:chExt cx="3917431" cy="461665"/>
          </a:xfrm>
        </p:grpSpPr>
        <p:cxnSp>
          <p:nvCxnSpPr>
            <p:cNvPr id="27" name="Straight Arrow Connector 26">
              <a:extLst>
                <a:ext uri="{FF2B5EF4-FFF2-40B4-BE49-F238E27FC236}">
                  <a16:creationId xmlns:a16="http://schemas.microsoft.com/office/drawing/2014/main" id="{566EC544-C90A-794D-BE12-CC2065EC1CC5}"/>
                </a:ext>
              </a:extLst>
            </p:cNvPr>
            <p:cNvCxnSpPr>
              <a:cxnSpLocks/>
            </p:cNvCxnSpPr>
            <p:nvPr/>
          </p:nvCxnSpPr>
          <p:spPr>
            <a:xfrm flipH="1">
              <a:off x="4238725" y="6467027"/>
              <a:ext cx="3917431" cy="0"/>
            </a:xfrm>
            <a:prstGeom prst="straightConnector1">
              <a:avLst/>
            </a:prstGeom>
            <a:ln w="508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2E3A43C-B088-C249-A598-E64A801DD666}"/>
                </a:ext>
              </a:extLst>
            </p:cNvPr>
            <p:cNvSpPr txBox="1"/>
            <p:nvPr/>
          </p:nvSpPr>
          <p:spPr>
            <a:xfrm>
              <a:off x="5488655" y="6030960"/>
              <a:ext cx="2328058" cy="461665"/>
            </a:xfrm>
            <a:prstGeom prst="rect">
              <a:avLst/>
            </a:prstGeom>
            <a:noFill/>
          </p:spPr>
          <p:txBody>
            <a:bodyPr wrap="square" rtlCol="0">
              <a:spAutoFit/>
            </a:bodyPr>
            <a:lstStyle/>
            <a:p>
              <a:r>
                <a:rPr lang="en-US" sz="2400" dirty="0">
                  <a:ln w="0"/>
                  <a:solidFill>
                    <a:schemeClr val="accent1"/>
                  </a:solidFill>
                  <a:effectLst>
                    <a:outerShdw blurRad="38100" dist="25400" dir="5400000" algn="ctr" rotWithShape="0">
                      <a:srgbClr val="6E747A">
                        <a:alpha val="43000"/>
                      </a:srgbClr>
                    </a:outerShdw>
                  </a:effectLst>
                </a:rPr>
                <a:t>Reveal $90</a:t>
              </a:r>
            </a:p>
          </p:txBody>
        </p:sp>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6EDB8E8D-F3CF-0B4A-912E-D365B5DA27DB}"/>
                  </a:ext>
                </a:extLst>
              </p:cNvPr>
              <p:cNvSpPr txBox="1"/>
              <p:nvPr/>
            </p:nvSpPr>
            <p:spPr>
              <a:xfrm>
                <a:off x="1560404" y="1910631"/>
                <a:ext cx="10049289" cy="523220"/>
              </a:xfrm>
              <a:prstGeom prst="rect">
                <a:avLst/>
              </a:prstGeom>
              <a:noFill/>
            </p:spPr>
            <p:txBody>
              <a:bodyPr wrap="none" rtlCol="0">
                <a:spAutoFit/>
              </a:bodyPr>
              <a:lstStyle/>
              <a:p>
                <a14:m>
                  <m:oMath xmlns:m="http://schemas.openxmlformats.org/officeDocument/2006/math">
                    <m:r>
                      <a:rPr lang="en-US" sz="2800" i="1">
                        <a:latin typeface="Cambria Math" panose="02040503050406030204" pitchFamily="18" charset="0"/>
                        <a:ea typeface="Cambria Math" panose="02040503050406030204" pitchFamily="18" charset="0"/>
                      </a:rPr>
                      <m:t>⟹ </m:t>
                    </m:r>
                  </m:oMath>
                </a14:m>
                <a:r>
                  <a:rPr lang="en-US" sz="2800" b="1" dirty="0"/>
                  <a:t>Second-price auction with optimal reserve </a:t>
                </a:r>
                <a14:m>
                  <m:oMath xmlns:m="http://schemas.openxmlformats.org/officeDocument/2006/math">
                    <m:r>
                      <a:rPr lang="en-US" sz="2800" b="1" i="1" dirty="0" smtClean="0">
                        <a:latin typeface="Cambria Math" panose="02040503050406030204" pitchFamily="18" charset="0"/>
                      </a:rPr>
                      <m:t>𝒓</m:t>
                    </m:r>
                    <m:r>
                      <a:rPr lang="en-US" sz="2800" b="1" i="1" dirty="0" smtClean="0">
                        <a:latin typeface="Cambria Math" panose="02040503050406030204" pitchFamily="18" charset="0"/>
                      </a:rPr>
                      <m:t>(</m:t>
                    </m:r>
                    <m:r>
                      <a:rPr lang="en-US" sz="2800" b="1" i="1" dirty="0" smtClean="0">
                        <a:latin typeface="Cambria Math" panose="02040503050406030204" pitchFamily="18" charset="0"/>
                      </a:rPr>
                      <m:t>𝑫</m:t>
                    </m:r>
                    <m:r>
                      <a:rPr lang="en-US" sz="2800" b="1" i="1" dirty="0" smtClean="0">
                        <a:latin typeface="Cambria Math" panose="02040503050406030204" pitchFamily="18" charset="0"/>
                      </a:rPr>
                      <m:t>)</m:t>
                    </m:r>
                  </m:oMath>
                </a14:m>
                <a:r>
                  <a:rPr lang="en-US" sz="2800" b="1" dirty="0"/>
                  <a:t> </a:t>
                </a:r>
                <a:r>
                  <a:rPr lang="en-US" sz="2800" dirty="0"/>
                  <a:t>[</a:t>
                </a:r>
                <a:r>
                  <a:rPr lang="en-US" sz="2800" dirty="0">
                    <a:solidFill>
                      <a:schemeClr val="accent2">
                        <a:lumMod val="75000"/>
                      </a:schemeClr>
                    </a:solidFill>
                  </a:rPr>
                  <a:t>Myerson, ‘81</a:t>
                </a:r>
                <a:r>
                  <a:rPr lang="en-US" sz="2800" dirty="0"/>
                  <a:t>]</a:t>
                </a:r>
                <a:endParaRPr lang="en-US" sz="2800" b="1" dirty="0"/>
              </a:p>
            </p:txBody>
          </p:sp>
        </mc:Choice>
        <mc:Fallback>
          <p:sp>
            <p:nvSpPr>
              <p:cNvPr id="10" name="TextBox 9">
                <a:extLst>
                  <a:ext uri="{FF2B5EF4-FFF2-40B4-BE49-F238E27FC236}">
                    <a16:creationId xmlns:a16="http://schemas.microsoft.com/office/drawing/2014/main" id="{6EDB8E8D-F3CF-0B4A-912E-D365B5DA27DB}"/>
                  </a:ext>
                </a:extLst>
              </p:cNvPr>
              <p:cNvSpPr txBox="1">
                <a:spLocks noRot="1" noChangeAspect="1" noMove="1" noResize="1" noEditPoints="1" noAdjustHandles="1" noChangeArrowheads="1" noChangeShapeType="1" noTextEdit="1"/>
              </p:cNvSpPr>
              <p:nvPr/>
            </p:nvSpPr>
            <p:spPr>
              <a:xfrm>
                <a:off x="1560404" y="1910631"/>
                <a:ext cx="10049289" cy="523220"/>
              </a:xfrm>
              <a:prstGeom prst="rect">
                <a:avLst/>
              </a:prstGeom>
              <a:blipFill>
                <a:blip r:embed="rId5"/>
                <a:stretch>
                  <a:fillRect t="-11905" r="-379"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9BDF82B-87D5-3748-97E5-E2DD453CBD64}"/>
                  </a:ext>
                </a:extLst>
              </p:cNvPr>
              <p:cNvSpPr/>
              <p:nvPr/>
            </p:nvSpPr>
            <p:spPr>
              <a:xfrm>
                <a:off x="1526008" y="1409082"/>
                <a:ext cx="6548459" cy="523220"/>
              </a:xfrm>
              <a:prstGeom prst="rect">
                <a:avLst/>
              </a:prstGeom>
            </p:spPr>
            <p:txBody>
              <a:bodyPr wrap="none">
                <a:spAutoFit/>
              </a:bodyPr>
              <a:lstStyle/>
              <a:p>
                <a:r>
                  <a:rPr lang="en-US" sz="2800" dirty="0"/>
                  <a:t>Commit to bids </a:t>
                </a:r>
                <a14:m>
                  <m:oMath xmlns:m="http://schemas.openxmlformats.org/officeDocument/2006/math">
                    <m:r>
                      <a:rPr lang="en-US" sz="2800" i="1">
                        <a:latin typeface="Cambria Math" panose="02040503050406030204" pitchFamily="18" charset="0"/>
                        <a:ea typeface="Cambria Math" panose="02040503050406030204" pitchFamily="18" charset="0"/>
                      </a:rPr>
                      <m:t>⟹</m:t>
                    </m:r>
                  </m:oMath>
                </a14:m>
                <a:r>
                  <a:rPr lang="en-US" sz="2800" dirty="0"/>
                  <a:t> Broadcast commitments</a:t>
                </a:r>
              </a:p>
            </p:txBody>
          </p:sp>
        </mc:Choice>
        <mc:Fallback>
          <p:sp>
            <p:nvSpPr>
              <p:cNvPr id="3" name="Rectangle 2">
                <a:extLst>
                  <a:ext uri="{FF2B5EF4-FFF2-40B4-BE49-F238E27FC236}">
                    <a16:creationId xmlns:a16="http://schemas.microsoft.com/office/drawing/2014/main" id="{69BDF82B-87D5-3748-97E5-E2DD453CBD64}"/>
                  </a:ext>
                </a:extLst>
              </p:cNvPr>
              <p:cNvSpPr>
                <a:spLocks noRot="1" noChangeAspect="1" noMove="1" noResize="1" noEditPoints="1" noAdjustHandles="1" noChangeArrowheads="1" noChangeShapeType="1" noTextEdit="1"/>
              </p:cNvSpPr>
              <p:nvPr/>
            </p:nvSpPr>
            <p:spPr>
              <a:xfrm>
                <a:off x="1526008" y="1409082"/>
                <a:ext cx="6548459" cy="523220"/>
              </a:xfrm>
              <a:prstGeom prst="rect">
                <a:avLst/>
              </a:prstGeom>
              <a:blipFill>
                <a:blip r:embed="rId6"/>
                <a:stretch>
                  <a:fillRect l="-2132" t="-11628" r="-969" b="-2790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1545F84D-4007-5B42-821B-C87B8C88A694}"/>
                  </a:ext>
                </a:extLst>
              </p:cNvPr>
              <p:cNvSpPr/>
              <p:nvPr/>
            </p:nvSpPr>
            <p:spPr>
              <a:xfrm>
                <a:off x="8112056" y="1409082"/>
                <a:ext cx="2415726" cy="523220"/>
              </a:xfrm>
              <a:prstGeom prst="rect">
                <a:avLst/>
              </a:prstGeom>
            </p:spPr>
            <p:txBody>
              <a:bodyPr wrap="none">
                <a:spAutoFit/>
              </a:bodyPr>
              <a:lstStyle/>
              <a:p>
                <a14:m>
                  <m:oMath xmlns:m="http://schemas.openxmlformats.org/officeDocument/2006/math">
                    <m:r>
                      <a:rPr lang="en-US" sz="2800" i="1" smtClean="0">
                        <a:latin typeface="Cambria Math" panose="02040503050406030204" pitchFamily="18" charset="0"/>
                        <a:ea typeface="Cambria Math" panose="02040503050406030204" pitchFamily="18" charset="0"/>
                      </a:rPr>
                      <m:t>⟹ </m:t>
                    </m:r>
                  </m:oMath>
                </a14:m>
                <a:r>
                  <a:rPr lang="en-US" sz="2800" dirty="0"/>
                  <a:t>Reveal bids</a:t>
                </a:r>
              </a:p>
            </p:txBody>
          </p:sp>
        </mc:Choice>
        <mc:Fallback>
          <p:sp>
            <p:nvSpPr>
              <p:cNvPr id="7" name="Rectangle 6">
                <a:extLst>
                  <a:ext uri="{FF2B5EF4-FFF2-40B4-BE49-F238E27FC236}">
                    <a16:creationId xmlns:a16="http://schemas.microsoft.com/office/drawing/2014/main" id="{1545F84D-4007-5B42-821B-C87B8C88A694}"/>
                  </a:ext>
                </a:extLst>
              </p:cNvPr>
              <p:cNvSpPr>
                <a:spLocks noRot="1" noChangeAspect="1" noMove="1" noResize="1" noEditPoints="1" noAdjustHandles="1" noChangeArrowheads="1" noChangeShapeType="1" noTextEdit="1"/>
              </p:cNvSpPr>
              <p:nvPr/>
            </p:nvSpPr>
            <p:spPr>
              <a:xfrm>
                <a:off x="8112056" y="1409082"/>
                <a:ext cx="2415726" cy="523220"/>
              </a:xfrm>
              <a:prstGeom prst="rect">
                <a:avLst/>
              </a:prstGeom>
              <a:blipFill>
                <a:blip r:embed="rId7"/>
                <a:stretch>
                  <a:fillRect t="-11628" r="-524" b="-2790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07499EB-30E6-8547-89C5-3A4469D678D1}"/>
              </a:ext>
            </a:extLst>
          </p:cNvPr>
          <p:cNvSpPr>
            <a:spLocks noGrp="1"/>
          </p:cNvSpPr>
          <p:nvPr>
            <p:ph type="sldNum" sz="quarter" idx="12"/>
          </p:nvPr>
        </p:nvSpPr>
        <p:spPr/>
        <p:txBody>
          <a:bodyPr/>
          <a:lstStyle/>
          <a:p>
            <a:fld id="{C0E737A0-9836-0546-90C2-916B04F48200}" type="slidenum">
              <a:rPr lang="en-US" smtClean="0"/>
              <a:t>16</a:t>
            </a:fld>
            <a:endParaRPr lang="en-US" dirty="0"/>
          </a:p>
        </p:txBody>
      </p:sp>
      <p:sp>
        <p:nvSpPr>
          <p:cNvPr id="26" name="Oval 25">
            <a:extLst>
              <a:ext uri="{FF2B5EF4-FFF2-40B4-BE49-F238E27FC236}">
                <a16:creationId xmlns:a16="http://schemas.microsoft.com/office/drawing/2014/main" id="{A726326B-6FD7-AB4F-A0EB-CD993568B8C4}"/>
              </a:ext>
            </a:extLst>
          </p:cNvPr>
          <p:cNvSpPr/>
          <p:nvPr/>
        </p:nvSpPr>
        <p:spPr>
          <a:xfrm>
            <a:off x="1478553" y="2907225"/>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grpSp>
        <p:nvGrpSpPr>
          <p:cNvPr id="15" name="Group 14">
            <a:extLst>
              <a:ext uri="{FF2B5EF4-FFF2-40B4-BE49-F238E27FC236}">
                <a16:creationId xmlns:a16="http://schemas.microsoft.com/office/drawing/2014/main" id="{F8949487-87FD-D246-8E3B-DF9710B3070F}"/>
              </a:ext>
            </a:extLst>
          </p:cNvPr>
          <p:cNvGrpSpPr/>
          <p:nvPr/>
        </p:nvGrpSpPr>
        <p:grpSpPr>
          <a:xfrm>
            <a:off x="8585100" y="2514705"/>
            <a:ext cx="2768699" cy="3573294"/>
            <a:chOff x="8585100" y="2514705"/>
            <a:chExt cx="2768699" cy="3573294"/>
          </a:xfrm>
        </p:grpSpPr>
        <p:pic>
          <p:nvPicPr>
            <p:cNvPr id="2050" name="Picture 2" descr="Roger Myerson | home">
              <a:extLst>
                <a:ext uri="{FF2B5EF4-FFF2-40B4-BE49-F238E27FC236}">
                  <a16:creationId xmlns:a16="http://schemas.microsoft.com/office/drawing/2014/main" id="{916C013A-E60B-5D4C-9682-1D3AEFB31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4689" y="2514705"/>
              <a:ext cx="2138486" cy="285395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9A831434-B936-504B-943F-D1F228D87A85}"/>
                </a:ext>
              </a:extLst>
            </p:cNvPr>
            <p:cNvSpPr txBox="1"/>
            <p:nvPr/>
          </p:nvSpPr>
          <p:spPr>
            <a:xfrm>
              <a:off x="8585100" y="5441668"/>
              <a:ext cx="2768699" cy="646331"/>
            </a:xfrm>
            <a:prstGeom prst="rect">
              <a:avLst/>
            </a:prstGeom>
            <a:noFill/>
          </p:spPr>
          <p:txBody>
            <a:bodyPr wrap="square" rtlCol="0">
              <a:spAutoFit/>
            </a:bodyPr>
            <a:lstStyle/>
            <a:p>
              <a:r>
                <a:rPr lang="en-US" b="1" dirty="0"/>
                <a:t>Myerson.</a:t>
              </a:r>
              <a:r>
                <a:rPr lang="en-US" dirty="0"/>
                <a:t> Awarded the ’07 Nobel prize in economics </a:t>
              </a:r>
            </a:p>
          </p:txBody>
        </p:sp>
      </p:grpSp>
    </p:spTree>
    <p:custDataLst>
      <p:tags r:id="rId1"/>
    </p:custDataLst>
    <p:extLst>
      <p:ext uri="{BB962C8B-B14F-4D97-AF65-F5344CB8AC3E}">
        <p14:creationId xmlns:p14="http://schemas.microsoft.com/office/powerpoint/2010/main" val="279175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2832B-FB19-AA45-B417-67B8FD145361}"/>
              </a:ext>
            </a:extLst>
          </p:cNvPr>
          <p:cNvSpPr>
            <a:spLocks noGrp="1"/>
          </p:cNvSpPr>
          <p:nvPr>
            <p:ph type="title"/>
          </p:nvPr>
        </p:nvSpPr>
        <p:spPr/>
        <p:txBody>
          <a:bodyPr/>
          <a:lstStyle/>
          <a:p>
            <a:r>
              <a:rPr lang="en-US" dirty="0"/>
              <a:t>Sybil Attack</a:t>
            </a:r>
          </a:p>
        </p:txBody>
      </p:sp>
      <p:cxnSp>
        <p:nvCxnSpPr>
          <p:cNvPr id="5" name="Straight Arrow Connector 4">
            <a:extLst>
              <a:ext uri="{FF2B5EF4-FFF2-40B4-BE49-F238E27FC236}">
                <a16:creationId xmlns:a16="http://schemas.microsoft.com/office/drawing/2014/main" id="{47705713-0F09-3948-81E5-D2E18405E2CD}"/>
              </a:ext>
            </a:extLst>
          </p:cNvPr>
          <p:cNvCxnSpPr>
            <a:cxnSpLocks/>
          </p:cNvCxnSpPr>
          <p:nvPr/>
        </p:nvCxnSpPr>
        <p:spPr>
          <a:xfrm>
            <a:off x="913321" y="4868063"/>
            <a:ext cx="10194702"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603ECA5-1256-2D4E-A0E7-EFD9D7AC3AB4}"/>
              </a:ext>
            </a:extLst>
          </p:cNvPr>
          <p:cNvSpPr/>
          <p:nvPr/>
        </p:nvSpPr>
        <p:spPr>
          <a:xfrm>
            <a:off x="6052869" y="4680660"/>
            <a:ext cx="216853" cy="2964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9">
            <a:extLst>
              <a:ext uri="{FF2B5EF4-FFF2-40B4-BE49-F238E27FC236}">
                <a16:creationId xmlns:a16="http://schemas.microsoft.com/office/drawing/2014/main" id="{E390DBE9-2F28-5044-8C58-8541412E4684}"/>
              </a:ext>
            </a:extLst>
          </p:cNvPr>
          <p:cNvSpPr txBox="1"/>
          <p:nvPr/>
        </p:nvSpPr>
        <p:spPr>
          <a:xfrm>
            <a:off x="5941382" y="4947082"/>
            <a:ext cx="495649" cy="461665"/>
          </a:xfrm>
          <a:prstGeom prst="rect">
            <a:avLst/>
          </a:prstGeom>
          <a:noFill/>
        </p:spPr>
        <p:txBody>
          <a:bodyPr wrap="none" rtlCol="0">
            <a:spAutoFit/>
          </a:bodyPr>
          <a:lstStyle/>
          <a:p>
            <a:r>
              <a:rPr lang="en-US" sz="2400" dirty="0"/>
              <a:t>80</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A45ED61-490C-2645-AE6B-01EB5100D1A2}"/>
                  </a:ext>
                </a:extLst>
              </p:cNvPr>
              <p:cNvSpPr txBox="1"/>
              <p:nvPr/>
            </p:nvSpPr>
            <p:spPr>
              <a:xfrm>
                <a:off x="5983571" y="4178019"/>
                <a:ext cx="5659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b="0" i="1" dirty="0" smtClean="0">
                              <a:latin typeface="Cambria Math" panose="02040503050406030204" pitchFamily="18" charset="0"/>
                            </a:rPr>
                            <m:t>𝑣</m:t>
                          </m:r>
                        </m:e>
                        <m:sub>
                          <m:r>
                            <a:rPr lang="en-US" sz="2400" b="0" i="1" dirty="0" smtClean="0">
                              <a:latin typeface="Cambria Math" panose="02040503050406030204" pitchFamily="18" charset="0"/>
                            </a:rPr>
                            <m:t>𝐴</m:t>
                          </m:r>
                        </m:sub>
                      </m:sSub>
                    </m:oMath>
                  </m:oMathPara>
                </a14:m>
                <a:endParaRPr lang="en-US" sz="2400" dirty="0"/>
              </a:p>
            </p:txBody>
          </p:sp>
        </mc:Choice>
        <mc:Fallback xmlns="">
          <p:sp>
            <p:nvSpPr>
              <p:cNvPr id="13" name="TextBox 12">
                <a:extLst>
                  <a:ext uri="{FF2B5EF4-FFF2-40B4-BE49-F238E27FC236}">
                    <a16:creationId xmlns:a16="http://schemas.microsoft.com/office/drawing/2014/main" id="{3A45ED61-490C-2645-AE6B-01EB5100D1A2}"/>
                  </a:ext>
                </a:extLst>
              </p:cNvPr>
              <p:cNvSpPr txBox="1">
                <a:spLocks noRot="1" noChangeAspect="1" noMove="1" noResize="1" noEditPoints="1" noAdjustHandles="1" noChangeArrowheads="1" noChangeShapeType="1" noTextEdit="1"/>
              </p:cNvSpPr>
              <p:nvPr/>
            </p:nvSpPr>
            <p:spPr>
              <a:xfrm>
                <a:off x="5983571" y="4178019"/>
                <a:ext cx="565988" cy="461665"/>
              </a:xfrm>
              <a:prstGeom prst="rect">
                <a:avLst/>
              </a:prstGeom>
              <a:blipFill>
                <a:blip r:embed="rId5"/>
                <a:stretch>
                  <a:fillRect b="-2632"/>
                </a:stretch>
              </a:blipFill>
            </p:spPr>
            <p:txBody>
              <a:bodyPr/>
              <a:lstStyle/>
              <a:p>
                <a:r>
                  <a:rPr lang="en-US">
                    <a:noFill/>
                  </a:rPr>
                  <a:t> </a:t>
                </a:r>
              </a:p>
            </p:txBody>
          </p:sp>
        </mc:Fallback>
      </mc:AlternateContent>
      <p:grpSp>
        <p:nvGrpSpPr>
          <p:cNvPr id="31" name="Group 30">
            <a:extLst>
              <a:ext uri="{FF2B5EF4-FFF2-40B4-BE49-F238E27FC236}">
                <a16:creationId xmlns:a16="http://schemas.microsoft.com/office/drawing/2014/main" id="{1B1B8330-001F-9340-9AFA-74C64925B81F}"/>
              </a:ext>
            </a:extLst>
          </p:cNvPr>
          <p:cNvGrpSpPr/>
          <p:nvPr/>
        </p:nvGrpSpPr>
        <p:grpSpPr>
          <a:xfrm>
            <a:off x="1220532" y="2747470"/>
            <a:ext cx="9720406" cy="2730487"/>
            <a:chOff x="1220532" y="2747470"/>
            <a:chExt cx="9720406" cy="2730487"/>
          </a:xfrm>
        </p:grpSpPr>
        <p:sp>
          <p:nvSpPr>
            <p:cNvPr id="6" name="Oval 5">
              <a:extLst>
                <a:ext uri="{FF2B5EF4-FFF2-40B4-BE49-F238E27FC236}">
                  <a16:creationId xmlns:a16="http://schemas.microsoft.com/office/drawing/2014/main" id="{3E00C8FA-1C95-A847-AA99-44B4240A03ED}"/>
                </a:ext>
              </a:extLst>
            </p:cNvPr>
            <p:cNvSpPr/>
            <p:nvPr/>
          </p:nvSpPr>
          <p:spPr>
            <a:xfrm>
              <a:off x="5455116" y="4719834"/>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nvGrpSpPr>
            <p:cNvPr id="25" name="Group 24">
              <a:extLst>
                <a:ext uri="{FF2B5EF4-FFF2-40B4-BE49-F238E27FC236}">
                  <a16:creationId xmlns:a16="http://schemas.microsoft.com/office/drawing/2014/main" id="{DD9D555F-673B-6E4A-A9F6-AB5A12074C68}"/>
                </a:ext>
              </a:extLst>
            </p:cNvPr>
            <p:cNvGrpSpPr/>
            <p:nvPr/>
          </p:nvGrpSpPr>
          <p:grpSpPr>
            <a:xfrm>
              <a:off x="1220532" y="2747470"/>
              <a:ext cx="9720406" cy="2730487"/>
              <a:chOff x="1220532" y="2747470"/>
              <a:chExt cx="9720406" cy="2730487"/>
            </a:xfrm>
          </p:grpSpPr>
          <p:sp>
            <p:nvSpPr>
              <p:cNvPr id="23" name="TextBox 22">
                <a:extLst>
                  <a:ext uri="{FF2B5EF4-FFF2-40B4-BE49-F238E27FC236}">
                    <a16:creationId xmlns:a16="http://schemas.microsoft.com/office/drawing/2014/main" id="{363D4534-E1B0-0748-A2F7-2CE05CA26064}"/>
                  </a:ext>
                </a:extLst>
              </p:cNvPr>
              <p:cNvSpPr txBox="1"/>
              <p:nvPr/>
            </p:nvSpPr>
            <p:spPr>
              <a:xfrm>
                <a:off x="8648291" y="5016292"/>
                <a:ext cx="397866" cy="461665"/>
              </a:xfrm>
              <a:prstGeom prst="rect">
                <a:avLst/>
              </a:prstGeom>
              <a:noFill/>
            </p:spPr>
            <p:txBody>
              <a:bodyPr wrap="none" rtlCol="0">
                <a:spAutoFit/>
              </a:bodyPr>
              <a:lstStyle/>
              <a:p>
                <a:r>
                  <a:rPr lang="en-US" sz="2400" dirty="0"/>
                  <a:t>…</a:t>
                </a:r>
              </a:p>
            </p:txBody>
          </p:sp>
          <p:sp>
            <p:nvSpPr>
              <p:cNvPr id="41" name="TextBox 40">
                <a:extLst>
                  <a:ext uri="{FF2B5EF4-FFF2-40B4-BE49-F238E27FC236}">
                    <a16:creationId xmlns:a16="http://schemas.microsoft.com/office/drawing/2014/main" id="{B4C7B91E-FCB3-9943-BC1B-AFFA269B25DD}"/>
                  </a:ext>
                </a:extLst>
              </p:cNvPr>
              <p:cNvSpPr txBox="1"/>
              <p:nvPr/>
            </p:nvSpPr>
            <p:spPr>
              <a:xfrm>
                <a:off x="3047288" y="4887156"/>
                <a:ext cx="397866" cy="461665"/>
              </a:xfrm>
              <a:prstGeom prst="rect">
                <a:avLst/>
              </a:prstGeom>
              <a:noFill/>
            </p:spPr>
            <p:txBody>
              <a:bodyPr wrap="none" rtlCol="0">
                <a:spAutoFit/>
              </a:bodyPr>
              <a:lstStyle/>
              <a:p>
                <a:r>
                  <a:rPr lang="en-US" sz="2400" dirty="0"/>
                  <a:t>…</a:t>
                </a:r>
              </a:p>
            </p:txBody>
          </p:sp>
          <p:grpSp>
            <p:nvGrpSpPr>
              <p:cNvPr id="22" name="Group 21">
                <a:extLst>
                  <a:ext uri="{FF2B5EF4-FFF2-40B4-BE49-F238E27FC236}">
                    <a16:creationId xmlns:a16="http://schemas.microsoft.com/office/drawing/2014/main" id="{98EC5561-C88F-054B-A4CB-F89FA58B5CE4}"/>
                  </a:ext>
                </a:extLst>
              </p:cNvPr>
              <p:cNvGrpSpPr/>
              <p:nvPr/>
            </p:nvGrpSpPr>
            <p:grpSpPr>
              <a:xfrm>
                <a:off x="1220532" y="2747470"/>
                <a:ext cx="9720406" cy="2691313"/>
                <a:chOff x="1220532" y="2747470"/>
                <a:chExt cx="9720406" cy="2691313"/>
              </a:xfrm>
            </p:grpSpPr>
            <p:sp>
              <p:nvSpPr>
                <p:cNvPr id="42" name="TextBox 41">
                  <a:extLst>
                    <a:ext uri="{FF2B5EF4-FFF2-40B4-BE49-F238E27FC236}">
                      <a16:creationId xmlns:a16="http://schemas.microsoft.com/office/drawing/2014/main" id="{8CCD6A6C-1F13-EC4B-BAF6-73871459735A}"/>
                    </a:ext>
                  </a:extLst>
                </p:cNvPr>
                <p:cNvSpPr txBox="1"/>
                <p:nvPr/>
              </p:nvSpPr>
              <p:spPr>
                <a:xfrm>
                  <a:off x="5563542" y="2747470"/>
                  <a:ext cx="2016834" cy="523220"/>
                </a:xfrm>
                <a:prstGeom prst="rect">
                  <a:avLst/>
                </a:prstGeom>
                <a:noFill/>
              </p:spPr>
              <p:txBody>
                <a:bodyPr wrap="none" rtlCol="0">
                  <a:spAutoFit/>
                </a:bodyPr>
                <a:lstStyle/>
                <a:p>
                  <a:r>
                    <a:rPr lang="en-US" sz="2800" dirty="0"/>
                    <a:t>Fake Bidders</a:t>
                  </a:r>
                </a:p>
              </p:txBody>
            </p:sp>
            <p:grpSp>
              <p:nvGrpSpPr>
                <p:cNvPr id="12" name="Group 11">
                  <a:extLst>
                    <a:ext uri="{FF2B5EF4-FFF2-40B4-BE49-F238E27FC236}">
                      <a16:creationId xmlns:a16="http://schemas.microsoft.com/office/drawing/2014/main" id="{74FA0F16-DC61-014E-8FF5-06A24624B418}"/>
                    </a:ext>
                  </a:extLst>
                </p:cNvPr>
                <p:cNvGrpSpPr/>
                <p:nvPr/>
              </p:nvGrpSpPr>
              <p:grpSpPr>
                <a:xfrm>
                  <a:off x="1220532" y="3270690"/>
                  <a:ext cx="9720406" cy="2168093"/>
                  <a:chOff x="1220532" y="3270690"/>
                  <a:chExt cx="9720406" cy="2168093"/>
                </a:xfrm>
              </p:grpSpPr>
              <p:sp>
                <p:nvSpPr>
                  <p:cNvPr id="8" name="TextBox 7">
                    <a:extLst>
                      <a:ext uri="{FF2B5EF4-FFF2-40B4-BE49-F238E27FC236}">
                        <a16:creationId xmlns:a16="http://schemas.microsoft.com/office/drawing/2014/main" id="{D394899F-8939-8340-829E-75143256BFC6}"/>
                      </a:ext>
                    </a:extLst>
                  </p:cNvPr>
                  <p:cNvSpPr txBox="1"/>
                  <p:nvPr/>
                </p:nvSpPr>
                <p:spPr>
                  <a:xfrm>
                    <a:off x="5332646" y="4959754"/>
                    <a:ext cx="495649" cy="461665"/>
                  </a:xfrm>
                  <a:prstGeom prst="rect">
                    <a:avLst/>
                  </a:prstGeom>
                  <a:noFill/>
                </p:spPr>
                <p:txBody>
                  <a:bodyPr wrap="none" rtlCol="0">
                    <a:spAutoFit/>
                  </a:bodyPr>
                  <a:lstStyle/>
                  <a:p>
                    <a:r>
                      <a:rPr lang="en-US" sz="2400" dirty="0"/>
                      <a:t>79</a:t>
                    </a:r>
                  </a:p>
                </p:txBody>
              </p:sp>
              <p:sp>
                <p:nvSpPr>
                  <p:cNvPr id="11" name="Oval 10">
                    <a:extLst>
                      <a:ext uri="{FF2B5EF4-FFF2-40B4-BE49-F238E27FC236}">
                        <a16:creationId xmlns:a16="http://schemas.microsoft.com/office/drawing/2014/main" id="{1A97574C-5062-8A4B-97FF-9F4424872B04}"/>
                      </a:ext>
                    </a:extLst>
                  </p:cNvPr>
                  <p:cNvSpPr/>
                  <p:nvPr/>
                </p:nvSpPr>
                <p:spPr>
                  <a:xfrm>
                    <a:off x="10553964" y="4711760"/>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a:extLst>
                      <a:ext uri="{FF2B5EF4-FFF2-40B4-BE49-F238E27FC236}">
                        <a16:creationId xmlns:a16="http://schemas.microsoft.com/office/drawing/2014/main" id="{123F47E4-22BB-C04E-BC6C-1C2F61D2E857}"/>
                      </a:ext>
                    </a:extLst>
                  </p:cNvPr>
                  <p:cNvSpPr txBox="1"/>
                  <p:nvPr/>
                </p:nvSpPr>
                <p:spPr>
                  <a:xfrm>
                    <a:off x="4807021" y="4959754"/>
                    <a:ext cx="495649" cy="461665"/>
                  </a:xfrm>
                  <a:prstGeom prst="rect">
                    <a:avLst/>
                  </a:prstGeom>
                  <a:noFill/>
                </p:spPr>
                <p:txBody>
                  <a:bodyPr wrap="none" rtlCol="0">
                    <a:spAutoFit/>
                  </a:bodyPr>
                  <a:lstStyle/>
                  <a:p>
                    <a:r>
                      <a:rPr lang="en-US" sz="2400" dirty="0"/>
                      <a:t>78</a:t>
                    </a:r>
                  </a:p>
                </p:txBody>
              </p:sp>
              <p:sp>
                <p:nvSpPr>
                  <p:cNvPr id="15" name="TextBox 14">
                    <a:extLst>
                      <a:ext uri="{FF2B5EF4-FFF2-40B4-BE49-F238E27FC236}">
                        <a16:creationId xmlns:a16="http://schemas.microsoft.com/office/drawing/2014/main" id="{963792D9-D0DF-354B-8ED3-35BD38256A08}"/>
                      </a:ext>
                    </a:extLst>
                  </p:cNvPr>
                  <p:cNvSpPr txBox="1"/>
                  <p:nvPr/>
                </p:nvSpPr>
                <p:spPr>
                  <a:xfrm>
                    <a:off x="4332816" y="4959754"/>
                    <a:ext cx="495649" cy="461665"/>
                  </a:xfrm>
                  <a:prstGeom prst="rect">
                    <a:avLst/>
                  </a:prstGeom>
                  <a:noFill/>
                </p:spPr>
                <p:txBody>
                  <a:bodyPr wrap="none" rtlCol="0">
                    <a:spAutoFit/>
                  </a:bodyPr>
                  <a:lstStyle/>
                  <a:p>
                    <a:r>
                      <a:rPr lang="en-US" sz="2400" dirty="0"/>
                      <a:t>77</a:t>
                    </a:r>
                  </a:p>
                </p:txBody>
              </p:sp>
              <p:sp>
                <p:nvSpPr>
                  <p:cNvPr id="16" name="TextBox 15">
                    <a:extLst>
                      <a:ext uri="{FF2B5EF4-FFF2-40B4-BE49-F238E27FC236}">
                        <a16:creationId xmlns:a16="http://schemas.microsoft.com/office/drawing/2014/main" id="{ABD4592B-E112-1D44-96AF-F9EB33A2A4B9}"/>
                      </a:ext>
                    </a:extLst>
                  </p:cNvPr>
                  <p:cNvSpPr txBox="1"/>
                  <p:nvPr/>
                </p:nvSpPr>
                <p:spPr>
                  <a:xfrm>
                    <a:off x="1220532" y="4977118"/>
                    <a:ext cx="340158" cy="461665"/>
                  </a:xfrm>
                  <a:prstGeom prst="rect">
                    <a:avLst/>
                  </a:prstGeom>
                  <a:noFill/>
                </p:spPr>
                <p:txBody>
                  <a:bodyPr wrap="none" rtlCol="0">
                    <a:spAutoFit/>
                  </a:bodyPr>
                  <a:lstStyle/>
                  <a:p>
                    <a:r>
                      <a:rPr lang="en-US" sz="2400" dirty="0"/>
                      <a:t>1</a:t>
                    </a:r>
                  </a:p>
                </p:txBody>
              </p:sp>
              <p:sp>
                <p:nvSpPr>
                  <p:cNvPr id="17" name="TextBox 16">
                    <a:extLst>
                      <a:ext uri="{FF2B5EF4-FFF2-40B4-BE49-F238E27FC236}">
                        <a16:creationId xmlns:a16="http://schemas.microsoft.com/office/drawing/2014/main" id="{5A540784-9CDA-0F46-B2A1-EC39643EFAAF}"/>
                      </a:ext>
                    </a:extLst>
                  </p:cNvPr>
                  <p:cNvSpPr txBox="1"/>
                  <p:nvPr/>
                </p:nvSpPr>
                <p:spPr>
                  <a:xfrm>
                    <a:off x="1675531" y="4977118"/>
                    <a:ext cx="340158" cy="461665"/>
                  </a:xfrm>
                  <a:prstGeom prst="rect">
                    <a:avLst/>
                  </a:prstGeom>
                  <a:noFill/>
                </p:spPr>
                <p:txBody>
                  <a:bodyPr wrap="none" rtlCol="0">
                    <a:spAutoFit/>
                  </a:bodyPr>
                  <a:lstStyle/>
                  <a:p>
                    <a:r>
                      <a:rPr lang="en-US" sz="2400" dirty="0"/>
                      <a:t>2</a:t>
                    </a:r>
                  </a:p>
                </p:txBody>
              </p:sp>
              <p:sp>
                <p:nvSpPr>
                  <p:cNvPr id="18" name="TextBox 17">
                    <a:extLst>
                      <a:ext uri="{FF2B5EF4-FFF2-40B4-BE49-F238E27FC236}">
                        <a16:creationId xmlns:a16="http://schemas.microsoft.com/office/drawing/2014/main" id="{4D90241D-B9C0-964C-8AF6-4A854A21AA33}"/>
                      </a:ext>
                    </a:extLst>
                  </p:cNvPr>
                  <p:cNvSpPr txBox="1"/>
                  <p:nvPr/>
                </p:nvSpPr>
                <p:spPr>
                  <a:xfrm>
                    <a:off x="6593210" y="4959754"/>
                    <a:ext cx="495649" cy="461665"/>
                  </a:xfrm>
                  <a:prstGeom prst="rect">
                    <a:avLst/>
                  </a:prstGeom>
                  <a:noFill/>
                </p:spPr>
                <p:txBody>
                  <a:bodyPr wrap="none" rtlCol="0">
                    <a:spAutoFit/>
                  </a:bodyPr>
                  <a:lstStyle/>
                  <a:p>
                    <a:r>
                      <a:rPr lang="en-US" sz="2400" dirty="0"/>
                      <a:t>81</a:t>
                    </a:r>
                  </a:p>
                </p:txBody>
              </p:sp>
              <p:sp>
                <p:nvSpPr>
                  <p:cNvPr id="19" name="TextBox 18">
                    <a:extLst>
                      <a:ext uri="{FF2B5EF4-FFF2-40B4-BE49-F238E27FC236}">
                        <a16:creationId xmlns:a16="http://schemas.microsoft.com/office/drawing/2014/main" id="{F6691A38-74A8-6548-AC6D-1BFC925CC714}"/>
                      </a:ext>
                    </a:extLst>
                  </p:cNvPr>
                  <p:cNvSpPr txBox="1"/>
                  <p:nvPr/>
                </p:nvSpPr>
                <p:spPr>
                  <a:xfrm>
                    <a:off x="7195597" y="4959754"/>
                    <a:ext cx="495649" cy="461665"/>
                  </a:xfrm>
                  <a:prstGeom prst="rect">
                    <a:avLst/>
                  </a:prstGeom>
                  <a:noFill/>
                </p:spPr>
                <p:txBody>
                  <a:bodyPr wrap="none" rtlCol="0">
                    <a:spAutoFit/>
                  </a:bodyPr>
                  <a:lstStyle/>
                  <a:p>
                    <a:r>
                      <a:rPr lang="en-US" sz="2400" dirty="0"/>
                      <a:t>82</a:t>
                    </a:r>
                  </a:p>
                </p:txBody>
              </p:sp>
              <p:sp>
                <p:nvSpPr>
                  <p:cNvPr id="20" name="TextBox 19">
                    <a:extLst>
                      <a:ext uri="{FF2B5EF4-FFF2-40B4-BE49-F238E27FC236}">
                        <a16:creationId xmlns:a16="http://schemas.microsoft.com/office/drawing/2014/main" id="{A404795C-CFEF-DB4A-B4A1-5B6F5E64E998}"/>
                      </a:ext>
                    </a:extLst>
                  </p:cNvPr>
                  <p:cNvSpPr txBox="1"/>
                  <p:nvPr/>
                </p:nvSpPr>
                <p:spPr>
                  <a:xfrm>
                    <a:off x="10445289" y="4947081"/>
                    <a:ext cx="495649" cy="461665"/>
                  </a:xfrm>
                  <a:prstGeom prst="rect">
                    <a:avLst/>
                  </a:prstGeom>
                  <a:noFill/>
                </p:spPr>
                <p:txBody>
                  <a:bodyPr wrap="none" rtlCol="0">
                    <a:spAutoFit/>
                  </a:bodyPr>
                  <a:lstStyle/>
                  <a:p>
                    <a:r>
                      <a:rPr lang="en-US" sz="2400" dirty="0"/>
                      <a:t>99</a:t>
                    </a:r>
                  </a:p>
                </p:txBody>
              </p:sp>
              <p:sp>
                <p:nvSpPr>
                  <p:cNvPr id="21" name="TextBox 20">
                    <a:extLst>
                      <a:ext uri="{FF2B5EF4-FFF2-40B4-BE49-F238E27FC236}">
                        <a16:creationId xmlns:a16="http://schemas.microsoft.com/office/drawing/2014/main" id="{7FB54CED-8610-154B-8497-8269748F0188}"/>
                      </a:ext>
                    </a:extLst>
                  </p:cNvPr>
                  <p:cNvSpPr txBox="1"/>
                  <p:nvPr/>
                </p:nvSpPr>
                <p:spPr>
                  <a:xfrm>
                    <a:off x="9788656" y="4977118"/>
                    <a:ext cx="495649" cy="461665"/>
                  </a:xfrm>
                  <a:prstGeom prst="rect">
                    <a:avLst/>
                  </a:prstGeom>
                  <a:noFill/>
                </p:spPr>
                <p:txBody>
                  <a:bodyPr wrap="none" rtlCol="0">
                    <a:spAutoFit/>
                  </a:bodyPr>
                  <a:lstStyle/>
                  <a:p>
                    <a:r>
                      <a:rPr lang="en-US" sz="2400" dirty="0"/>
                      <a:t>98</a:t>
                    </a:r>
                  </a:p>
                </p:txBody>
              </p:sp>
              <p:sp>
                <p:nvSpPr>
                  <p:cNvPr id="24" name="Oval 23">
                    <a:extLst>
                      <a:ext uri="{FF2B5EF4-FFF2-40B4-BE49-F238E27FC236}">
                        <a16:creationId xmlns:a16="http://schemas.microsoft.com/office/drawing/2014/main" id="{F7430130-CFA4-EE4E-9A30-53FAEF0D690A}"/>
                      </a:ext>
                    </a:extLst>
                  </p:cNvPr>
                  <p:cNvSpPr/>
                  <p:nvPr/>
                </p:nvSpPr>
                <p:spPr>
                  <a:xfrm>
                    <a:off x="1279236" y="4719834"/>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EA099B64-30C4-AF4B-B311-4EBBB1ADE0D9}"/>
                      </a:ext>
                    </a:extLst>
                  </p:cNvPr>
                  <p:cNvSpPr/>
                  <p:nvPr/>
                </p:nvSpPr>
                <p:spPr>
                  <a:xfrm>
                    <a:off x="1742858" y="4695512"/>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8" name="Oval 27">
                    <a:extLst>
                      <a:ext uri="{FF2B5EF4-FFF2-40B4-BE49-F238E27FC236}">
                        <a16:creationId xmlns:a16="http://schemas.microsoft.com/office/drawing/2014/main" id="{E6DB8E42-B139-1D45-B5E8-B75651406467}"/>
                      </a:ext>
                    </a:extLst>
                  </p:cNvPr>
                  <p:cNvSpPr/>
                  <p:nvPr/>
                </p:nvSpPr>
                <p:spPr>
                  <a:xfrm>
                    <a:off x="4450932" y="4728195"/>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Oval 29">
                    <a:extLst>
                      <a:ext uri="{FF2B5EF4-FFF2-40B4-BE49-F238E27FC236}">
                        <a16:creationId xmlns:a16="http://schemas.microsoft.com/office/drawing/2014/main" id="{6ADEA6F3-C0BB-5847-984A-5FCB00BE4BDA}"/>
                      </a:ext>
                    </a:extLst>
                  </p:cNvPr>
                  <p:cNvSpPr/>
                  <p:nvPr/>
                </p:nvSpPr>
                <p:spPr>
                  <a:xfrm>
                    <a:off x="4963941" y="4728195"/>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Oval 31">
                    <a:extLst>
                      <a:ext uri="{FF2B5EF4-FFF2-40B4-BE49-F238E27FC236}">
                        <a16:creationId xmlns:a16="http://schemas.microsoft.com/office/drawing/2014/main" id="{A8D284EE-395D-6C4B-B0B5-3ADFE31281E8}"/>
                      </a:ext>
                    </a:extLst>
                  </p:cNvPr>
                  <p:cNvSpPr/>
                  <p:nvPr/>
                </p:nvSpPr>
                <p:spPr>
                  <a:xfrm>
                    <a:off x="6736838" y="4711760"/>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4" name="Oval 33">
                    <a:extLst>
                      <a:ext uri="{FF2B5EF4-FFF2-40B4-BE49-F238E27FC236}">
                        <a16:creationId xmlns:a16="http://schemas.microsoft.com/office/drawing/2014/main" id="{4B73667D-1F47-B747-B101-FC53467FF496}"/>
                      </a:ext>
                    </a:extLst>
                  </p:cNvPr>
                  <p:cNvSpPr/>
                  <p:nvPr/>
                </p:nvSpPr>
                <p:spPr>
                  <a:xfrm>
                    <a:off x="7365550" y="4732935"/>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6" name="Oval 35">
                    <a:extLst>
                      <a:ext uri="{FF2B5EF4-FFF2-40B4-BE49-F238E27FC236}">
                        <a16:creationId xmlns:a16="http://schemas.microsoft.com/office/drawing/2014/main" id="{712F39B5-F623-514A-BB09-DE16FB631F35}"/>
                      </a:ext>
                    </a:extLst>
                  </p:cNvPr>
                  <p:cNvSpPr/>
                  <p:nvPr/>
                </p:nvSpPr>
                <p:spPr>
                  <a:xfrm>
                    <a:off x="9877948" y="4728716"/>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43" name="Straight Arrow Connector 42">
                    <a:extLst>
                      <a:ext uri="{FF2B5EF4-FFF2-40B4-BE49-F238E27FC236}">
                        <a16:creationId xmlns:a16="http://schemas.microsoft.com/office/drawing/2014/main" id="{C72D585B-99C3-2640-81CD-4E5BAD77E94C}"/>
                      </a:ext>
                    </a:extLst>
                  </p:cNvPr>
                  <p:cNvCxnSpPr>
                    <a:cxnSpLocks/>
                    <a:stCxn id="42" idx="2"/>
                    <a:endCxn id="6" idx="0"/>
                  </p:cNvCxnSpPr>
                  <p:nvPr/>
                </p:nvCxnSpPr>
                <p:spPr>
                  <a:xfrm flipH="1">
                    <a:off x="5563543" y="3270690"/>
                    <a:ext cx="1008416" cy="14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0BC81DE-E6DA-3B4F-BC45-0C263D968773}"/>
                      </a:ext>
                    </a:extLst>
                  </p:cNvPr>
                  <p:cNvCxnSpPr>
                    <a:cxnSpLocks/>
                    <a:stCxn id="42" idx="2"/>
                    <a:endCxn id="30" idx="0"/>
                  </p:cNvCxnSpPr>
                  <p:nvPr/>
                </p:nvCxnSpPr>
                <p:spPr>
                  <a:xfrm flipH="1">
                    <a:off x="5072368" y="3270690"/>
                    <a:ext cx="1499591" cy="145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791400E-71D1-4C45-A7F3-13BCBA33176D}"/>
                      </a:ext>
                    </a:extLst>
                  </p:cNvPr>
                  <p:cNvCxnSpPr>
                    <a:cxnSpLocks/>
                    <a:stCxn id="42" idx="2"/>
                    <a:endCxn id="32" idx="0"/>
                  </p:cNvCxnSpPr>
                  <p:nvPr/>
                </p:nvCxnSpPr>
                <p:spPr>
                  <a:xfrm>
                    <a:off x="6571959" y="3270690"/>
                    <a:ext cx="273306" cy="144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AE3AA9C4-6507-6345-B59A-A654BEBF781B}"/>
                      </a:ext>
                    </a:extLst>
                  </p:cNvPr>
                  <p:cNvCxnSpPr>
                    <a:cxnSpLocks/>
                    <a:stCxn id="42" idx="2"/>
                    <a:endCxn id="28" idx="0"/>
                  </p:cNvCxnSpPr>
                  <p:nvPr/>
                </p:nvCxnSpPr>
                <p:spPr>
                  <a:xfrm flipH="1">
                    <a:off x="4559359" y="3270690"/>
                    <a:ext cx="2012600" cy="145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74F20796-507F-DD46-ACA1-9B2F3A437B68}"/>
                      </a:ext>
                    </a:extLst>
                  </p:cNvPr>
                  <p:cNvCxnSpPr>
                    <a:cxnSpLocks/>
                    <a:stCxn id="42" idx="2"/>
                    <a:endCxn id="34" idx="0"/>
                  </p:cNvCxnSpPr>
                  <p:nvPr/>
                </p:nvCxnSpPr>
                <p:spPr>
                  <a:xfrm>
                    <a:off x="6571959" y="3270690"/>
                    <a:ext cx="902018" cy="146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F4E5012-6FDD-5A4E-A2BD-FF55813EE393}"/>
                      </a:ext>
                    </a:extLst>
                  </p:cNvPr>
                  <p:cNvCxnSpPr>
                    <a:cxnSpLocks/>
                    <a:stCxn id="42" idx="2"/>
                    <a:endCxn id="36" idx="0"/>
                  </p:cNvCxnSpPr>
                  <p:nvPr/>
                </p:nvCxnSpPr>
                <p:spPr>
                  <a:xfrm>
                    <a:off x="6571959" y="3270690"/>
                    <a:ext cx="3414416" cy="1458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964AC7C-D932-1642-AC1D-B0DC4ABF8587}"/>
                      </a:ext>
                    </a:extLst>
                  </p:cNvPr>
                  <p:cNvCxnSpPr>
                    <a:cxnSpLocks/>
                    <a:stCxn id="42" idx="2"/>
                    <a:endCxn id="11" idx="0"/>
                  </p:cNvCxnSpPr>
                  <p:nvPr/>
                </p:nvCxnSpPr>
                <p:spPr>
                  <a:xfrm>
                    <a:off x="6571959" y="3270690"/>
                    <a:ext cx="4090432" cy="144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4D09F194-C836-C241-8ED3-A0A0F809F6B3}"/>
                      </a:ext>
                    </a:extLst>
                  </p:cNvPr>
                  <p:cNvCxnSpPr>
                    <a:cxnSpLocks/>
                    <a:stCxn id="42" idx="2"/>
                    <a:endCxn id="26" idx="7"/>
                  </p:cNvCxnSpPr>
                  <p:nvPr/>
                </p:nvCxnSpPr>
                <p:spPr>
                  <a:xfrm flipH="1">
                    <a:off x="1927954" y="3270690"/>
                    <a:ext cx="4644005" cy="146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782BDF9-0491-F34E-B253-E254D5FCF3B3}"/>
                      </a:ext>
                    </a:extLst>
                  </p:cNvPr>
                  <p:cNvCxnSpPr>
                    <a:cxnSpLocks/>
                    <a:stCxn id="42" idx="2"/>
                    <a:endCxn id="24" idx="0"/>
                  </p:cNvCxnSpPr>
                  <p:nvPr/>
                </p:nvCxnSpPr>
                <p:spPr>
                  <a:xfrm flipH="1">
                    <a:off x="1387663" y="3270690"/>
                    <a:ext cx="5184296" cy="14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grpSp>
      </p:grpSp>
      <p:sp>
        <p:nvSpPr>
          <p:cNvPr id="62" name="TextBox 61">
            <a:extLst>
              <a:ext uri="{FF2B5EF4-FFF2-40B4-BE49-F238E27FC236}">
                <a16:creationId xmlns:a16="http://schemas.microsoft.com/office/drawing/2014/main" id="{8F7FC2CA-CA91-E54A-B796-F8DDA68573F9}"/>
              </a:ext>
            </a:extLst>
          </p:cNvPr>
          <p:cNvSpPr txBox="1"/>
          <p:nvPr/>
        </p:nvSpPr>
        <p:spPr>
          <a:xfrm>
            <a:off x="838200" y="1613988"/>
            <a:ext cx="7221144" cy="954107"/>
          </a:xfrm>
          <a:prstGeom prst="rect">
            <a:avLst/>
          </a:prstGeom>
          <a:noFill/>
        </p:spPr>
        <p:txBody>
          <a:bodyPr wrap="none" rtlCol="0">
            <a:spAutoFit/>
          </a:bodyPr>
          <a:lstStyle/>
          <a:p>
            <a:pPr marL="285750" indent="-285750">
              <a:buFont typeface="Arial" panose="020B0604020202020204" pitchFamily="34" charset="0"/>
              <a:buChar char="•"/>
            </a:pPr>
            <a:r>
              <a:rPr lang="en-US" sz="2800" dirty="0"/>
              <a:t>There is no cost to submit fake bids.</a:t>
            </a:r>
          </a:p>
          <a:p>
            <a:pPr marL="285750" indent="-285750">
              <a:buFont typeface="Arial" panose="020B0604020202020204" pitchFamily="34" charset="0"/>
              <a:buChar char="•"/>
            </a:pPr>
            <a:r>
              <a:rPr lang="en-US" sz="2800" b="1" dirty="0"/>
              <a:t>AND</a:t>
            </a:r>
            <a:r>
              <a:rPr lang="en-US" sz="2800" dirty="0"/>
              <a:t> there is no cost for aborting fake bidders.</a:t>
            </a:r>
          </a:p>
        </p:txBody>
      </p:sp>
      <p:grpSp>
        <p:nvGrpSpPr>
          <p:cNvPr id="29" name="Group 28">
            <a:extLst>
              <a:ext uri="{FF2B5EF4-FFF2-40B4-BE49-F238E27FC236}">
                <a16:creationId xmlns:a16="http://schemas.microsoft.com/office/drawing/2014/main" id="{94F54167-F6DD-3848-A2EA-C013308F2DFE}"/>
              </a:ext>
            </a:extLst>
          </p:cNvPr>
          <p:cNvGrpSpPr/>
          <p:nvPr/>
        </p:nvGrpSpPr>
        <p:grpSpPr>
          <a:xfrm>
            <a:off x="6696027" y="5554628"/>
            <a:ext cx="4488003" cy="794558"/>
            <a:chOff x="6696027" y="5554628"/>
            <a:chExt cx="4488003" cy="794558"/>
          </a:xfrm>
        </p:grpSpPr>
        <p:sp>
          <p:nvSpPr>
            <p:cNvPr id="4" name="TextBox 3">
              <a:extLst>
                <a:ext uri="{FF2B5EF4-FFF2-40B4-BE49-F238E27FC236}">
                  <a16:creationId xmlns:a16="http://schemas.microsoft.com/office/drawing/2014/main" id="{F54225D5-6A0B-8341-83AE-A1AC7D66F0A0}"/>
                </a:ext>
              </a:extLst>
            </p:cNvPr>
            <p:cNvSpPr txBox="1"/>
            <p:nvPr/>
          </p:nvSpPr>
          <p:spPr>
            <a:xfrm>
              <a:off x="8580796" y="5979854"/>
              <a:ext cx="928459" cy="369332"/>
            </a:xfrm>
            <a:prstGeom prst="rect">
              <a:avLst/>
            </a:prstGeom>
            <a:noFill/>
          </p:spPr>
          <p:txBody>
            <a:bodyPr wrap="none" rtlCol="0">
              <a:spAutoFit/>
            </a:bodyPr>
            <a:lstStyle/>
            <a:p>
              <a:r>
                <a:rPr lang="en-US" dirty="0"/>
                <a:t>Conceal</a:t>
              </a:r>
            </a:p>
          </p:txBody>
        </p:sp>
        <p:sp>
          <p:nvSpPr>
            <p:cNvPr id="52" name="Left Brace 51">
              <a:extLst>
                <a:ext uri="{FF2B5EF4-FFF2-40B4-BE49-F238E27FC236}">
                  <a16:creationId xmlns:a16="http://schemas.microsoft.com/office/drawing/2014/main" id="{7D9CFD4D-4605-3A47-A4A5-4873AF3F1080}"/>
                </a:ext>
              </a:extLst>
            </p:cNvPr>
            <p:cNvSpPr/>
            <p:nvPr/>
          </p:nvSpPr>
          <p:spPr>
            <a:xfrm rot="16200000">
              <a:off x="8715837" y="3534818"/>
              <a:ext cx="448384" cy="44880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7" name="Group 26">
            <a:extLst>
              <a:ext uri="{FF2B5EF4-FFF2-40B4-BE49-F238E27FC236}">
                <a16:creationId xmlns:a16="http://schemas.microsoft.com/office/drawing/2014/main" id="{F6BC822F-ACB2-5C49-B111-D314F4E3F28F}"/>
              </a:ext>
            </a:extLst>
          </p:cNvPr>
          <p:cNvGrpSpPr/>
          <p:nvPr/>
        </p:nvGrpSpPr>
        <p:grpSpPr>
          <a:xfrm>
            <a:off x="1230192" y="5554628"/>
            <a:ext cx="4488003" cy="858719"/>
            <a:chOff x="1230192" y="5554628"/>
            <a:chExt cx="4488003" cy="858719"/>
          </a:xfrm>
        </p:grpSpPr>
        <p:sp>
          <p:nvSpPr>
            <p:cNvPr id="3" name="Left Brace 2">
              <a:extLst>
                <a:ext uri="{FF2B5EF4-FFF2-40B4-BE49-F238E27FC236}">
                  <a16:creationId xmlns:a16="http://schemas.microsoft.com/office/drawing/2014/main" id="{77FF4040-7085-AE4A-A2D7-59C2D578134D}"/>
                </a:ext>
              </a:extLst>
            </p:cNvPr>
            <p:cNvSpPr/>
            <p:nvPr/>
          </p:nvSpPr>
          <p:spPr>
            <a:xfrm rot="16200000">
              <a:off x="3250002" y="3534818"/>
              <a:ext cx="448384" cy="44880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D77D927-2550-774F-B71E-FA0BC88EAFE7}"/>
                </a:ext>
              </a:extLst>
            </p:cNvPr>
            <p:cNvSpPr txBox="1"/>
            <p:nvPr/>
          </p:nvSpPr>
          <p:spPr>
            <a:xfrm>
              <a:off x="3073795" y="6044015"/>
              <a:ext cx="800797" cy="369332"/>
            </a:xfrm>
            <a:prstGeom prst="rect">
              <a:avLst/>
            </a:prstGeom>
            <a:noFill/>
          </p:spPr>
          <p:txBody>
            <a:bodyPr wrap="none" rtlCol="0">
              <a:spAutoFit/>
            </a:bodyPr>
            <a:lstStyle/>
            <a:p>
              <a:r>
                <a:rPr lang="en-US" dirty="0"/>
                <a:t>Reveal</a:t>
              </a:r>
            </a:p>
          </p:txBody>
        </p:sp>
      </p:grpSp>
      <p:sp>
        <p:nvSpPr>
          <p:cNvPr id="35" name="TextBox 34">
            <a:extLst>
              <a:ext uri="{FF2B5EF4-FFF2-40B4-BE49-F238E27FC236}">
                <a16:creationId xmlns:a16="http://schemas.microsoft.com/office/drawing/2014/main" id="{20B0C7E3-7035-8D40-88BB-EFCDEE631AF1}"/>
              </a:ext>
            </a:extLst>
          </p:cNvPr>
          <p:cNvSpPr txBox="1"/>
          <p:nvPr/>
        </p:nvSpPr>
        <p:spPr>
          <a:xfrm>
            <a:off x="8218384" y="2500203"/>
            <a:ext cx="3388368" cy="923330"/>
          </a:xfrm>
          <a:prstGeom prst="rect">
            <a:avLst/>
          </a:prstGeom>
          <a:noFill/>
        </p:spPr>
        <p:txBody>
          <a:bodyPr wrap="square" rtlCol="0">
            <a:spAutoFit/>
          </a:bodyPr>
          <a:lstStyle/>
          <a:p>
            <a:r>
              <a:rPr lang="en-US" b="1" i="1" dirty="0"/>
              <a:t>Remark</a:t>
            </a:r>
            <a:r>
              <a:rPr lang="en-US" i="1" dirty="0"/>
              <a:t>: off-the-shelf secure multi-party computation gives no guarantees against sybil attacks.</a:t>
            </a:r>
          </a:p>
        </p:txBody>
      </p:sp>
      <p:sp>
        <p:nvSpPr>
          <p:cNvPr id="33" name="Slide Number Placeholder 32">
            <a:extLst>
              <a:ext uri="{FF2B5EF4-FFF2-40B4-BE49-F238E27FC236}">
                <a16:creationId xmlns:a16="http://schemas.microsoft.com/office/drawing/2014/main" id="{B84C4A93-91E3-864F-8DD2-E94624FE18A9}"/>
              </a:ext>
            </a:extLst>
          </p:cNvPr>
          <p:cNvSpPr>
            <a:spLocks noGrp="1"/>
          </p:cNvSpPr>
          <p:nvPr>
            <p:ph type="sldNum" sz="quarter" idx="12"/>
          </p:nvPr>
        </p:nvSpPr>
        <p:spPr/>
        <p:txBody>
          <a:bodyPr/>
          <a:lstStyle/>
          <a:p>
            <a:fld id="{C0E737A0-9836-0546-90C2-916B04F48200}" type="slidenum">
              <a:rPr lang="en-US" smtClean="0"/>
              <a:t>17</a:t>
            </a:fld>
            <a:endParaRPr lang="en-US"/>
          </a:p>
        </p:txBody>
      </p:sp>
    </p:spTree>
    <p:custDataLst>
      <p:tags r:id="rId1"/>
    </p:custDataLst>
    <p:extLst>
      <p:ext uri="{BB962C8B-B14F-4D97-AF65-F5344CB8AC3E}">
        <p14:creationId xmlns:p14="http://schemas.microsoft.com/office/powerpoint/2010/main" val="39541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uiExpand="1" build="p"/>
      <p:bldP spid="3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97EE3F-9F1C-CD4A-8947-1D124F44E270}"/>
              </a:ext>
            </a:extLst>
          </p:cNvPr>
          <p:cNvSpPr>
            <a:spLocks noGrp="1"/>
          </p:cNvSpPr>
          <p:nvPr>
            <p:ph type="title"/>
          </p:nvPr>
        </p:nvSpPr>
        <p:spPr/>
        <p:txBody>
          <a:bodyPr/>
          <a:lstStyle/>
          <a:p>
            <a:r>
              <a:rPr lang="en-US" dirty="0"/>
              <a:t>One new idea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4A42371-0BDB-0245-AD17-5B89D157828D}"/>
                  </a:ext>
                </a:extLst>
              </p:cNvPr>
              <p:cNvSpPr txBox="1"/>
              <p:nvPr/>
            </p:nvSpPr>
            <p:spPr>
              <a:xfrm>
                <a:off x="838200" y="1621132"/>
                <a:ext cx="10172813" cy="954107"/>
              </a:xfrm>
              <a:prstGeom prst="rect">
                <a:avLst/>
              </a:prstGeom>
              <a:noFill/>
            </p:spPr>
            <p:txBody>
              <a:bodyPr wrap="square" rtlCol="0">
                <a:spAutoFit/>
              </a:bodyPr>
              <a:lstStyle/>
              <a:p>
                <a:pPr marL="342900" indent="-342900">
                  <a:buFont typeface="Arial" panose="020B0604020202020204" pitchFamily="34" charset="0"/>
                  <a:buChar char="•"/>
                </a:pPr>
                <a:r>
                  <a:rPr lang="en-US" sz="2800" dirty="0"/>
                  <a:t>Same as before </a:t>
                </a:r>
                <a:r>
                  <a:rPr lang="en-US" sz="2800" b="1" dirty="0"/>
                  <a:t>BUT</a:t>
                </a:r>
                <a:r>
                  <a:rPr lang="en-US" sz="2800" b="1" i="1" dirty="0"/>
                  <a:t> </a:t>
                </a:r>
                <a:r>
                  <a:rPr lang="en-US" sz="2800" i="1" dirty="0"/>
                  <a:t>a</a:t>
                </a:r>
                <a:r>
                  <a:rPr lang="en-US" sz="2800" dirty="0"/>
                  <a:t>ny bidder that aborts pays penalty </a:t>
                </a:r>
                <a14:m>
                  <m:oMath xmlns:m="http://schemas.openxmlformats.org/officeDocument/2006/math">
                    <m:r>
                      <a:rPr lang="en-US" sz="2800" b="0" i="1" smtClean="0">
                        <a:latin typeface="Cambria Math" panose="02040503050406030204" pitchFamily="18" charset="0"/>
                      </a:rPr>
                      <m:t>𝑓</m:t>
                    </m:r>
                    <m:r>
                      <a:rPr lang="en-US" sz="2800" b="0" i="1" smtClean="0">
                        <a:latin typeface="Cambria Math" panose="02040503050406030204" pitchFamily="18" charset="0"/>
                      </a:rPr>
                      <m:t>(</m:t>
                    </m:r>
                    <m:r>
                      <a:rPr lang="en-US" sz="2800" b="0" i="1" smtClean="0">
                        <a:latin typeface="Cambria Math" panose="02040503050406030204" pitchFamily="18" charset="0"/>
                      </a:rPr>
                      <m:t>𝑛</m:t>
                    </m:r>
                    <m:r>
                      <a:rPr lang="en-US" sz="2800" b="0" i="1" smtClean="0">
                        <a:latin typeface="Cambria Math" panose="02040503050406030204" pitchFamily="18" charset="0"/>
                      </a:rPr>
                      <m:t>, </m:t>
                    </m:r>
                    <m:r>
                      <a:rPr lang="en-US" sz="2800" b="0" i="1" smtClean="0">
                        <a:latin typeface="Cambria Math" panose="02040503050406030204" pitchFamily="18" charset="0"/>
                      </a:rPr>
                      <m:t>𝐷</m:t>
                    </m:r>
                    <m:r>
                      <a:rPr lang="en-US" sz="2800" b="0" i="1" smtClean="0">
                        <a:latin typeface="Cambria Math" panose="02040503050406030204" pitchFamily="18" charset="0"/>
                      </a:rPr>
                      <m:t>)</m:t>
                    </m:r>
                  </m:oMath>
                </a14:m>
                <a:r>
                  <a:rPr lang="en-US" sz="2800" dirty="0"/>
                  <a:t> to the </a:t>
                </a:r>
                <a:r>
                  <a:rPr lang="en-US" sz="2800" b="1" i="1" dirty="0"/>
                  <a:t>WINNER!</a:t>
                </a:r>
                <a:endParaRPr lang="en-US" sz="2800" dirty="0"/>
              </a:p>
            </p:txBody>
          </p:sp>
        </mc:Choice>
        <mc:Fallback xmlns="">
          <p:sp>
            <p:nvSpPr>
              <p:cNvPr id="5" name="TextBox 4">
                <a:extLst>
                  <a:ext uri="{FF2B5EF4-FFF2-40B4-BE49-F238E27FC236}">
                    <a16:creationId xmlns:a16="http://schemas.microsoft.com/office/drawing/2014/main" id="{54A42371-0BDB-0245-AD17-5B89D157828D}"/>
                  </a:ext>
                </a:extLst>
              </p:cNvPr>
              <p:cNvSpPr txBox="1">
                <a:spLocks noRot="1" noChangeAspect="1" noMove="1" noResize="1" noEditPoints="1" noAdjustHandles="1" noChangeArrowheads="1" noChangeShapeType="1" noTextEdit="1"/>
              </p:cNvSpPr>
              <p:nvPr/>
            </p:nvSpPr>
            <p:spPr>
              <a:xfrm>
                <a:off x="838200" y="1621132"/>
                <a:ext cx="10172813" cy="954107"/>
              </a:xfrm>
              <a:prstGeom prst="rect">
                <a:avLst/>
              </a:prstGeom>
              <a:blipFill>
                <a:blip r:embed="rId5"/>
                <a:stretch>
                  <a:fillRect l="-1124" t="-6579" b="-17105"/>
                </a:stretch>
              </a:blipFill>
            </p:spPr>
            <p:txBody>
              <a:bodyPr/>
              <a:lstStyle/>
              <a:p>
                <a:r>
                  <a:rPr lang="en-US">
                    <a:noFill/>
                  </a:rPr>
                  <a:t> </a:t>
                </a:r>
              </a:p>
            </p:txBody>
          </p:sp>
        </mc:Fallback>
      </mc:AlternateContent>
      <p:grpSp>
        <p:nvGrpSpPr>
          <p:cNvPr id="3" name="Group 2">
            <a:extLst>
              <a:ext uri="{FF2B5EF4-FFF2-40B4-BE49-F238E27FC236}">
                <a16:creationId xmlns:a16="http://schemas.microsoft.com/office/drawing/2014/main" id="{6384A0D6-3B23-C245-8556-720FADB0CF7E}"/>
              </a:ext>
            </a:extLst>
          </p:cNvPr>
          <p:cNvGrpSpPr/>
          <p:nvPr/>
        </p:nvGrpSpPr>
        <p:grpSpPr>
          <a:xfrm>
            <a:off x="983396" y="3283524"/>
            <a:ext cx="10194702" cy="2730487"/>
            <a:chOff x="983396" y="3283524"/>
            <a:chExt cx="10194702" cy="2730487"/>
          </a:xfrm>
        </p:grpSpPr>
        <p:cxnSp>
          <p:nvCxnSpPr>
            <p:cNvPr id="23" name="Straight Arrow Connector 22">
              <a:extLst>
                <a:ext uri="{FF2B5EF4-FFF2-40B4-BE49-F238E27FC236}">
                  <a16:creationId xmlns:a16="http://schemas.microsoft.com/office/drawing/2014/main" id="{C391D3D4-2C7A-9647-8250-169CFFD9F457}"/>
                </a:ext>
              </a:extLst>
            </p:cNvPr>
            <p:cNvCxnSpPr>
              <a:cxnSpLocks/>
            </p:cNvCxnSpPr>
            <p:nvPr/>
          </p:nvCxnSpPr>
          <p:spPr>
            <a:xfrm>
              <a:off x="983396" y="5404117"/>
              <a:ext cx="10194702" cy="0"/>
            </a:xfrm>
            <a:prstGeom prst="straightConnector1">
              <a:avLst/>
            </a:prstGeom>
            <a:ln w="50800">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E7212ECA-56B0-4944-AD25-1D3289C3431C}"/>
                </a:ext>
              </a:extLst>
            </p:cNvPr>
            <p:cNvSpPr/>
            <p:nvPr/>
          </p:nvSpPr>
          <p:spPr>
            <a:xfrm>
              <a:off x="5525191" y="5255888"/>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Oval 25">
              <a:extLst>
                <a:ext uri="{FF2B5EF4-FFF2-40B4-BE49-F238E27FC236}">
                  <a16:creationId xmlns:a16="http://schemas.microsoft.com/office/drawing/2014/main" id="{E8C75469-3238-A94C-8BAE-FEF541A381AA}"/>
                </a:ext>
              </a:extLst>
            </p:cNvPr>
            <p:cNvSpPr/>
            <p:nvPr/>
          </p:nvSpPr>
          <p:spPr>
            <a:xfrm>
              <a:off x="6122944" y="5216714"/>
              <a:ext cx="216853" cy="2964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7" name="TextBox 26">
              <a:extLst>
                <a:ext uri="{FF2B5EF4-FFF2-40B4-BE49-F238E27FC236}">
                  <a16:creationId xmlns:a16="http://schemas.microsoft.com/office/drawing/2014/main" id="{0BAC0948-9B5D-0A41-ADC6-91A053C35808}"/>
                </a:ext>
              </a:extLst>
            </p:cNvPr>
            <p:cNvSpPr txBox="1"/>
            <p:nvPr/>
          </p:nvSpPr>
          <p:spPr>
            <a:xfrm>
              <a:off x="5402721" y="5495808"/>
              <a:ext cx="495649" cy="461665"/>
            </a:xfrm>
            <a:prstGeom prst="rect">
              <a:avLst/>
            </a:prstGeom>
            <a:noFill/>
          </p:spPr>
          <p:txBody>
            <a:bodyPr wrap="none" rtlCol="0">
              <a:spAutoFit/>
            </a:bodyPr>
            <a:lstStyle/>
            <a:p>
              <a:r>
                <a:rPr lang="en-US" sz="2400" dirty="0"/>
                <a:t>79</a:t>
              </a:r>
            </a:p>
          </p:txBody>
        </p:sp>
        <p:sp>
          <p:nvSpPr>
            <p:cNvPr id="29" name="TextBox 28">
              <a:extLst>
                <a:ext uri="{FF2B5EF4-FFF2-40B4-BE49-F238E27FC236}">
                  <a16:creationId xmlns:a16="http://schemas.microsoft.com/office/drawing/2014/main" id="{4A5649BC-88F6-4E41-BD9E-B6BA7520853B}"/>
                </a:ext>
              </a:extLst>
            </p:cNvPr>
            <p:cNvSpPr txBox="1"/>
            <p:nvPr/>
          </p:nvSpPr>
          <p:spPr>
            <a:xfrm>
              <a:off x="6011457" y="5483136"/>
              <a:ext cx="495649" cy="461665"/>
            </a:xfrm>
            <a:prstGeom prst="rect">
              <a:avLst/>
            </a:prstGeom>
            <a:noFill/>
          </p:spPr>
          <p:txBody>
            <a:bodyPr wrap="none" rtlCol="0">
              <a:spAutoFit/>
            </a:bodyPr>
            <a:lstStyle/>
            <a:p>
              <a:r>
                <a:rPr lang="en-US" sz="2400" dirty="0"/>
                <a:t>80</a:t>
              </a:r>
            </a:p>
          </p:txBody>
        </p:sp>
        <p:sp>
          <p:nvSpPr>
            <p:cNvPr id="30" name="Oval 29">
              <a:extLst>
                <a:ext uri="{FF2B5EF4-FFF2-40B4-BE49-F238E27FC236}">
                  <a16:creationId xmlns:a16="http://schemas.microsoft.com/office/drawing/2014/main" id="{FB7085B8-5C48-424F-A00C-46CAC1EAA2B5}"/>
                </a:ext>
              </a:extLst>
            </p:cNvPr>
            <p:cNvSpPr/>
            <p:nvPr/>
          </p:nvSpPr>
          <p:spPr>
            <a:xfrm>
              <a:off x="10624039" y="5247814"/>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AC633E1-DE74-0B40-9001-5DF99C4A8BB8}"/>
                    </a:ext>
                  </a:extLst>
                </p:cNvPr>
                <p:cNvSpPr txBox="1"/>
                <p:nvPr/>
              </p:nvSpPr>
              <p:spPr>
                <a:xfrm>
                  <a:off x="6053646" y="4714073"/>
                  <a:ext cx="56598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latin typeface="Cambria Math" panose="02040503050406030204" pitchFamily="18" charset="0"/>
                              </a:rPr>
                            </m:ctrlPr>
                          </m:sSubPr>
                          <m:e>
                            <m:r>
                              <a:rPr lang="en-US" sz="2400" i="1" dirty="0" smtClean="0">
                                <a:latin typeface="Cambria Math" panose="02040503050406030204" pitchFamily="18" charset="0"/>
                              </a:rPr>
                              <m:t>𝑣</m:t>
                            </m:r>
                          </m:e>
                          <m:sub>
                            <m:r>
                              <a:rPr lang="en-US" sz="2400" b="0" i="1" dirty="0" smtClean="0">
                                <a:latin typeface="Cambria Math" panose="02040503050406030204" pitchFamily="18" charset="0"/>
                              </a:rPr>
                              <m:t>𝐴</m:t>
                            </m:r>
                          </m:sub>
                        </m:sSub>
                      </m:oMath>
                    </m:oMathPara>
                  </a14:m>
                  <a:endParaRPr lang="en-US" sz="2400" dirty="0"/>
                </a:p>
              </p:txBody>
            </p:sp>
          </mc:Choice>
          <mc:Fallback xmlns="">
            <p:sp>
              <p:nvSpPr>
                <p:cNvPr id="31" name="TextBox 30">
                  <a:extLst>
                    <a:ext uri="{FF2B5EF4-FFF2-40B4-BE49-F238E27FC236}">
                      <a16:creationId xmlns:a16="http://schemas.microsoft.com/office/drawing/2014/main" id="{FAC633E1-DE74-0B40-9001-5DF99C4A8BB8}"/>
                    </a:ext>
                  </a:extLst>
                </p:cNvPr>
                <p:cNvSpPr txBox="1">
                  <a:spLocks noRot="1" noChangeAspect="1" noMove="1" noResize="1" noEditPoints="1" noAdjustHandles="1" noChangeArrowheads="1" noChangeShapeType="1" noTextEdit="1"/>
                </p:cNvSpPr>
                <p:nvPr/>
              </p:nvSpPr>
              <p:spPr>
                <a:xfrm>
                  <a:off x="6053646" y="4714073"/>
                  <a:ext cx="565988" cy="461665"/>
                </a:xfrm>
                <a:prstGeom prst="rect">
                  <a:avLst/>
                </a:prstGeom>
                <a:blipFill>
                  <a:blip r:embed="rId6"/>
                  <a:stretch>
                    <a:fillRect b="-2703"/>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AB88A257-2996-BC44-87D4-4D593672E4B9}"/>
                </a:ext>
              </a:extLst>
            </p:cNvPr>
            <p:cNvSpPr txBox="1"/>
            <p:nvPr/>
          </p:nvSpPr>
          <p:spPr>
            <a:xfrm>
              <a:off x="4877096" y="5495808"/>
              <a:ext cx="495649" cy="461665"/>
            </a:xfrm>
            <a:prstGeom prst="rect">
              <a:avLst/>
            </a:prstGeom>
            <a:noFill/>
          </p:spPr>
          <p:txBody>
            <a:bodyPr wrap="none" rtlCol="0">
              <a:spAutoFit/>
            </a:bodyPr>
            <a:lstStyle/>
            <a:p>
              <a:r>
                <a:rPr lang="en-US" sz="2400" dirty="0"/>
                <a:t>78</a:t>
              </a:r>
            </a:p>
          </p:txBody>
        </p:sp>
        <p:sp>
          <p:nvSpPr>
            <p:cNvPr id="33" name="TextBox 32">
              <a:extLst>
                <a:ext uri="{FF2B5EF4-FFF2-40B4-BE49-F238E27FC236}">
                  <a16:creationId xmlns:a16="http://schemas.microsoft.com/office/drawing/2014/main" id="{AF0AAF52-AEF9-2744-A8EF-479F24932269}"/>
                </a:ext>
              </a:extLst>
            </p:cNvPr>
            <p:cNvSpPr txBox="1"/>
            <p:nvPr/>
          </p:nvSpPr>
          <p:spPr>
            <a:xfrm>
              <a:off x="4402891" y="5495808"/>
              <a:ext cx="495649" cy="461665"/>
            </a:xfrm>
            <a:prstGeom prst="rect">
              <a:avLst/>
            </a:prstGeom>
            <a:noFill/>
          </p:spPr>
          <p:txBody>
            <a:bodyPr wrap="none" rtlCol="0">
              <a:spAutoFit/>
            </a:bodyPr>
            <a:lstStyle/>
            <a:p>
              <a:r>
                <a:rPr lang="en-US" sz="2400" dirty="0"/>
                <a:t>77</a:t>
              </a:r>
            </a:p>
          </p:txBody>
        </p:sp>
        <p:sp>
          <p:nvSpPr>
            <p:cNvPr id="47" name="TextBox 46">
              <a:extLst>
                <a:ext uri="{FF2B5EF4-FFF2-40B4-BE49-F238E27FC236}">
                  <a16:creationId xmlns:a16="http://schemas.microsoft.com/office/drawing/2014/main" id="{24064B70-277A-2F4E-8408-5723049C4681}"/>
                </a:ext>
              </a:extLst>
            </p:cNvPr>
            <p:cNvSpPr txBox="1"/>
            <p:nvPr/>
          </p:nvSpPr>
          <p:spPr>
            <a:xfrm>
              <a:off x="1230447" y="5513172"/>
              <a:ext cx="340158" cy="461665"/>
            </a:xfrm>
            <a:prstGeom prst="rect">
              <a:avLst/>
            </a:prstGeom>
            <a:noFill/>
          </p:spPr>
          <p:txBody>
            <a:bodyPr wrap="none" rtlCol="0">
              <a:spAutoFit/>
            </a:bodyPr>
            <a:lstStyle/>
            <a:p>
              <a:r>
                <a:rPr lang="en-US" sz="2400" dirty="0"/>
                <a:t>1</a:t>
              </a:r>
            </a:p>
          </p:txBody>
        </p:sp>
        <p:sp>
          <p:nvSpPr>
            <p:cNvPr id="48" name="TextBox 47">
              <a:extLst>
                <a:ext uri="{FF2B5EF4-FFF2-40B4-BE49-F238E27FC236}">
                  <a16:creationId xmlns:a16="http://schemas.microsoft.com/office/drawing/2014/main" id="{1459C5B1-C186-D843-A282-3C5B55C949A1}"/>
                </a:ext>
              </a:extLst>
            </p:cNvPr>
            <p:cNvSpPr txBox="1"/>
            <p:nvPr/>
          </p:nvSpPr>
          <p:spPr>
            <a:xfrm>
              <a:off x="1767225" y="5509575"/>
              <a:ext cx="340158" cy="461665"/>
            </a:xfrm>
            <a:prstGeom prst="rect">
              <a:avLst/>
            </a:prstGeom>
            <a:noFill/>
          </p:spPr>
          <p:txBody>
            <a:bodyPr wrap="none" rtlCol="0">
              <a:spAutoFit/>
            </a:bodyPr>
            <a:lstStyle/>
            <a:p>
              <a:r>
                <a:rPr lang="en-US" sz="2400" dirty="0"/>
                <a:t>2</a:t>
              </a:r>
            </a:p>
          </p:txBody>
        </p:sp>
        <p:sp>
          <p:nvSpPr>
            <p:cNvPr id="49" name="TextBox 48">
              <a:extLst>
                <a:ext uri="{FF2B5EF4-FFF2-40B4-BE49-F238E27FC236}">
                  <a16:creationId xmlns:a16="http://schemas.microsoft.com/office/drawing/2014/main" id="{CBF24A19-B67C-7D47-B9FA-8356AEF21CF6}"/>
                </a:ext>
              </a:extLst>
            </p:cNvPr>
            <p:cNvSpPr txBox="1"/>
            <p:nvPr/>
          </p:nvSpPr>
          <p:spPr>
            <a:xfrm>
              <a:off x="6663285" y="5495808"/>
              <a:ext cx="495649" cy="461665"/>
            </a:xfrm>
            <a:prstGeom prst="rect">
              <a:avLst/>
            </a:prstGeom>
            <a:noFill/>
          </p:spPr>
          <p:txBody>
            <a:bodyPr wrap="none" rtlCol="0">
              <a:spAutoFit/>
            </a:bodyPr>
            <a:lstStyle/>
            <a:p>
              <a:r>
                <a:rPr lang="en-US" sz="2400" dirty="0"/>
                <a:t>81</a:t>
              </a:r>
            </a:p>
          </p:txBody>
        </p:sp>
        <p:sp>
          <p:nvSpPr>
            <p:cNvPr id="50" name="TextBox 49">
              <a:extLst>
                <a:ext uri="{FF2B5EF4-FFF2-40B4-BE49-F238E27FC236}">
                  <a16:creationId xmlns:a16="http://schemas.microsoft.com/office/drawing/2014/main" id="{B8CAE83A-5C2A-4641-83EB-3D141F9C928E}"/>
                </a:ext>
              </a:extLst>
            </p:cNvPr>
            <p:cNvSpPr txBox="1"/>
            <p:nvPr/>
          </p:nvSpPr>
          <p:spPr>
            <a:xfrm>
              <a:off x="7265672" y="5495808"/>
              <a:ext cx="495649" cy="461665"/>
            </a:xfrm>
            <a:prstGeom prst="rect">
              <a:avLst/>
            </a:prstGeom>
            <a:noFill/>
          </p:spPr>
          <p:txBody>
            <a:bodyPr wrap="none" rtlCol="0">
              <a:spAutoFit/>
            </a:bodyPr>
            <a:lstStyle/>
            <a:p>
              <a:r>
                <a:rPr lang="en-US" sz="2400" dirty="0"/>
                <a:t>82</a:t>
              </a:r>
            </a:p>
          </p:txBody>
        </p:sp>
        <p:sp>
          <p:nvSpPr>
            <p:cNvPr id="53" name="TextBox 52">
              <a:extLst>
                <a:ext uri="{FF2B5EF4-FFF2-40B4-BE49-F238E27FC236}">
                  <a16:creationId xmlns:a16="http://schemas.microsoft.com/office/drawing/2014/main" id="{A8EE218E-20B6-B940-B2BB-631D2DB9EBB7}"/>
                </a:ext>
              </a:extLst>
            </p:cNvPr>
            <p:cNvSpPr txBox="1"/>
            <p:nvPr/>
          </p:nvSpPr>
          <p:spPr>
            <a:xfrm>
              <a:off x="10515364" y="5483135"/>
              <a:ext cx="495649" cy="461665"/>
            </a:xfrm>
            <a:prstGeom prst="rect">
              <a:avLst/>
            </a:prstGeom>
            <a:noFill/>
          </p:spPr>
          <p:txBody>
            <a:bodyPr wrap="none" rtlCol="0">
              <a:spAutoFit/>
            </a:bodyPr>
            <a:lstStyle/>
            <a:p>
              <a:r>
                <a:rPr lang="en-US" sz="2400" dirty="0"/>
                <a:t>99</a:t>
              </a:r>
            </a:p>
          </p:txBody>
        </p:sp>
        <p:sp>
          <p:nvSpPr>
            <p:cNvPr id="54" name="TextBox 53">
              <a:extLst>
                <a:ext uri="{FF2B5EF4-FFF2-40B4-BE49-F238E27FC236}">
                  <a16:creationId xmlns:a16="http://schemas.microsoft.com/office/drawing/2014/main" id="{2B90B7CD-1F6F-E346-A827-F0607CFA8CC8}"/>
                </a:ext>
              </a:extLst>
            </p:cNvPr>
            <p:cNvSpPr txBox="1"/>
            <p:nvPr/>
          </p:nvSpPr>
          <p:spPr>
            <a:xfrm>
              <a:off x="9858731" y="5513172"/>
              <a:ext cx="495649" cy="461665"/>
            </a:xfrm>
            <a:prstGeom prst="rect">
              <a:avLst/>
            </a:prstGeom>
            <a:noFill/>
          </p:spPr>
          <p:txBody>
            <a:bodyPr wrap="none" rtlCol="0">
              <a:spAutoFit/>
            </a:bodyPr>
            <a:lstStyle/>
            <a:p>
              <a:r>
                <a:rPr lang="en-US" sz="2400" dirty="0"/>
                <a:t>98</a:t>
              </a:r>
            </a:p>
          </p:txBody>
        </p:sp>
        <p:sp>
          <p:nvSpPr>
            <p:cNvPr id="57" name="TextBox 56">
              <a:extLst>
                <a:ext uri="{FF2B5EF4-FFF2-40B4-BE49-F238E27FC236}">
                  <a16:creationId xmlns:a16="http://schemas.microsoft.com/office/drawing/2014/main" id="{F44E1BA8-9AB6-5E4B-82BC-C20BE4971392}"/>
                </a:ext>
              </a:extLst>
            </p:cNvPr>
            <p:cNvSpPr txBox="1"/>
            <p:nvPr/>
          </p:nvSpPr>
          <p:spPr>
            <a:xfrm>
              <a:off x="8718366" y="5552346"/>
              <a:ext cx="397866" cy="461665"/>
            </a:xfrm>
            <a:prstGeom prst="rect">
              <a:avLst/>
            </a:prstGeom>
            <a:noFill/>
          </p:spPr>
          <p:txBody>
            <a:bodyPr wrap="none" rtlCol="0">
              <a:spAutoFit/>
            </a:bodyPr>
            <a:lstStyle/>
            <a:p>
              <a:r>
                <a:rPr lang="en-US" sz="2400" dirty="0"/>
                <a:t>…</a:t>
              </a:r>
            </a:p>
          </p:txBody>
        </p:sp>
        <p:sp>
          <p:nvSpPr>
            <p:cNvPr id="58" name="Oval 57">
              <a:extLst>
                <a:ext uri="{FF2B5EF4-FFF2-40B4-BE49-F238E27FC236}">
                  <a16:creationId xmlns:a16="http://schemas.microsoft.com/office/drawing/2014/main" id="{9C32D6C2-B606-F648-A6F5-5B0749D5D023}"/>
                </a:ext>
              </a:extLst>
            </p:cNvPr>
            <p:cNvSpPr/>
            <p:nvPr/>
          </p:nvSpPr>
          <p:spPr>
            <a:xfrm>
              <a:off x="1349311" y="5255888"/>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9" name="Oval 58">
              <a:extLst>
                <a:ext uri="{FF2B5EF4-FFF2-40B4-BE49-F238E27FC236}">
                  <a16:creationId xmlns:a16="http://schemas.microsoft.com/office/drawing/2014/main" id="{ACFF198F-D8BB-6A48-83FA-DA8E710D546B}"/>
                </a:ext>
              </a:extLst>
            </p:cNvPr>
            <p:cNvSpPr/>
            <p:nvPr/>
          </p:nvSpPr>
          <p:spPr>
            <a:xfrm>
              <a:off x="1812933" y="5231566"/>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0" name="Oval 59">
              <a:extLst>
                <a:ext uri="{FF2B5EF4-FFF2-40B4-BE49-F238E27FC236}">
                  <a16:creationId xmlns:a16="http://schemas.microsoft.com/office/drawing/2014/main" id="{119BF25C-E7A5-B441-906D-8F740314FF38}"/>
                </a:ext>
              </a:extLst>
            </p:cNvPr>
            <p:cNvSpPr/>
            <p:nvPr/>
          </p:nvSpPr>
          <p:spPr>
            <a:xfrm>
              <a:off x="4521007" y="5264249"/>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1" name="Oval 60">
              <a:extLst>
                <a:ext uri="{FF2B5EF4-FFF2-40B4-BE49-F238E27FC236}">
                  <a16:creationId xmlns:a16="http://schemas.microsoft.com/office/drawing/2014/main" id="{B4EF1408-8990-EB4C-B807-71F54B70C1D0}"/>
                </a:ext>
              </a:extLst>
            </p:cNvPr>
            <p:cNvSpPr/>
            <p:nvPr/>
          </p:nvSpPr>
          <p:spPr>
            <a:xfrm>
              <a:off x="5034016" y="5264249"/>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Oval 61">
              <a:extLst>
                <a:ext uri="{FF2B5EF4-FFF2-40B4-BE49-F238E27FC236}">
                  <a16:creationId xmlns:a16="http://schemas.microsoft.com/office/drawing/2014/main" id="{91887E28-3526-5244-A212-8017B4E03F8E}"/>
                </a:ext>
              </a:extLst>
            </p:cNvPr>
            <p:cNvSpPr/>
            <p:nvPr/>
          </p:nvSpPr>
          <p:spPr>
            <a:xfrm>
              <a:off x="6806913" y="5247814"/>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3" name="Oval 62">
              <a:extLst>
                <a:ext uri="{FF2B5EF4-FFF2-40B4-BE49-F238E27FC236}">
                  <a16:creationId xmlns:a16="http://schemas.microsoft.com/office/drawing/2014/main" id="{6E9A4F41-E35A-D94B-8A97-8F193D7F5FC3}"/>
                </a:ext>
              </a:extLst>
            </p:cNvPr>
            <p:cNvSpPr/>
            <p:nvPr/>
          </p:nvSpPr>
          <p:spPr>
            <a:xfrm>
              <a:off x="7435625" y="5268989"/>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4" name="Oval 63">
              <a:extLst>
                <a:ext uri="{FF2B5EF4-FFF2-40B4-BE49-F238E27FC236}">
                  <a16:creationId xmlns:a16="http://schemas.microsoft.com/office/drawing/2014/main" id="{ACDA0C8D-08E6-D544-96D7-2CAE6B7A9CD7}"/>
                </a:ext>
              </a:extLst>
            </p:cNvPr>
            <p:cNvSpPr/>
            <p:nvPr/>
          </p:nvSpPr>
          <p:spPr>
            <a:xfrm>
              <a:off x="9948023" y="5264770"/>
              <a:ext cx="216853" cy="29645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7" name="TextBox 66">
              <a:extLst>
                <a:ext uri="{FF2B5EF4-FFF2-40B4-BE49-F238E27FC236}">
                  <a16:creationId xmlns:a16="http://schemas.microsoft.com/office/drawing/2014/main" id="{25CD4696-9C3A-F045-9FA5-4D16774EC0F1}"/>
                </a:ext>
              </a:extLst>
            </p:cNvPr>
            <p:cNvSpPr txBox="1"/>
            <p:nvPr/>
          </p:nvSpPr>
          <p:spPr>
            <a:xfrm>
              <a:off x="3044220" y="5417217"/>
              <a:ext cx="397866" cy="461665"/>
            </a:xfrm>
            <a:prstGeom prst="rect">
              <a:avLst/>
            </a:prstGeom>
            <a:noFill/>
          </p:spPr>
          <p:txBody>
            <a:bodyPr wrap="none" rtlCol="0">
              <a:spAutoFit/>
            </a:bodyPr>
            <a:lstStyle/>
            <a:p>
              <a:r>
                <a:rPr lang="en-US" sz="2400" dirty="0"/>
                <a:t>…</a:t>
              </a:r>
            </a:p>
          </p:txBody>
        </p:sp>
        <p:sp>
          <p:nvSpPr>
            <p:cNvPr id="69" name="TextBox 68">
              <a:extLst>
                <a:ext uri="{FF2B5EF4-FFF2-40B4-BE49-F238E27FC236}">
                  <a16:creationId xmlns:a16="http://schemas.microsoft.com/office/drawing/2014/main" id="{9B707125-0B06-7443-80D1-55462A7AD717}"/>
                </a:ext>
              </a:extLst>
            </p:cNvPr>
            <p:cNvSpPr txBox="1"/>
            <p:nvPr/>
          </p:nvSpPr>
          <p:spPr>
            <a:xfrm>
              <a:off x="5633617" y="3283524"/>
              <a:ext cx="2016834" cy="523220"/>
            </a:xfrm>
            <a:prstGeom prst="rect">
              <a:avLst/>
            </a:prstGeom>
            <a:noFill/>
          </p:spPr>
          <p:txBody>
            <a:bodyPr wrap="none" rtlCol="0">
              <a:spAutoFit/>
            </a:bodyPr>
            <a:lstStyle/>
            <a:p>
              <a:r>
                <a:rPr lang="en-US" sz="2800" dirty="0"/>
                <a:t>Fake Bidders</a:t>
              </a:r>
            </a:p>
          </p:txBody>
        </p:sp>
        <p:cxnSp>
          <p:nvCxnSpPr>
            <p:cNvPr id="70" name="Straight Arrow Connector 69">
              <a:extLst>
                <a:ext uri="{FF2B5EF4-FFF2-40B4-BE49-F238E27FC236}">
                  <a16:creationId xmlns:a16="http://schemas.microsoft.com/office/drawing/2014/main" id="{CE0AE3F1-EDE2-E649-B9A7-8CB625D74A75}"/>
                </a:ext>
              </a:extLst>
            </p:cNvPr>
            <p:cNvCxnSpPr>
              <a:cxnSpLocks/>
              <a:stCxn id="69" idx="2"/>
              <a:endCxn id="24" idx="0"/>
            </p:cNvCxnSpPr>
            <p:nvPr/>
          </p:nvCxnSpPr>
          <p:spPr>
            <a:xfrm flipH="1">
              <a:off x="5633618" y="3806744"/>
              <a:ext cx="1008416" cy="14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384A2118-F284-044D-AA15-F57F523B5DA2}"/>
                </a:ext>
              </a:extLst>
            </p:cNvPr>
            <p:cNvCxnSpPr>
              <a:cxnSpLocks/>
              <a:stCxn id="69" idx="2"/>
              <a:endCxn id="61" idx="0"/>
            </p:cNvCxnSpPr>
            <p:nvPr/>
          </p:nvCxnSpPr>
          <p:spPr>
            <a:xfrm flipH="1">
              <a:off x="5142443" y="3806744"/>
              <a:ext cx="1499591" cy="145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7364FC7D-BAF0-584D-B47E-F730F0958D6F}"/>
                </a:ext>
              </a:extLst>
            </p:cNvPr>
            <p:cNvCxnSpPr>
              <a:cxnSpLocks/>
              <a:stCxn id="69" idx="2"/>
              <a:endCxn id="62" idx="0"/>
            </p:cNvCxnSpPr>
            <p:nvPr/>
          </p:nvCxnSpPr>
          <p:spPr>
            <a:xfrm>
              <a:off x="6642034" y="3806744"/>
              <a:ext cx="273306" cy="144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CC5B1BB8-592B-6C46-A7DB-3C8445B68303}"/>
                </a:ext>
              </a:extLst>
            </p:cNvPr>
            <p:cNvCxnSpPr>
              <a:cxnSpLocks/>
              <a:stCxn id="69" idx="2"/>
              <a:endCxn id="60" idx="0"/>
            </p:cNvCxnSpPr>
            <p:nvPr/>
          </p:nvCxnSpPr>
          <p:spPr>
            <a:xfrm flipH="1">
              <a:off x="4629434" y="3806744"/>
              <a:ext cx="2012600" cy="1457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5E1951D0-8C45-E944-B4F2-C95DD9D8C162}"/>
                </a:ext>
              </a:extLst>
            </p:cNvPr>
            <p:cNvCxnSpPr>
              <a:cxnSpLocks/>
              <a:stCxn id="69" idx="2"/>
              <a:endCxn id="63" idx="0"/>
            </p:cNvCxnSpPr>
            <p:nvPr/>
          </p:nvCxnSpPr>
          <p:spPr>
            <a:xfrm>
              <a:off x="6642034" y="3806744"/>
              <a:ext cx="902018" cy="14622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773B7F1-EF4D-404E-A8F9-582D8059F6C0}"/>
                </a:ext>
              </a:extLst>
            </p:cNvPr>
            <p:cNvCxnSpPr>
              <a:cxnSpLocks/>
              <a:stCxn id="69" idx="2"/>
              <a:endCxn id="64" idx="0"/>
            </p:cNvCxnSpPr>
            <p:nvPr/>
          </p:nvCxnSpPr>
          <p:spPr>
            <a:xfrm>
              <a:off x="6642034" y="3806744"/>
              <a:ext cx="3414416" cy="1458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D2497C90-02FD-3640-854C-84889FA4EC20}"/>
                </a:ext>
              </a:extLst>
            </p:cNvPr>
            <p:cNvCxnSpPr>
              <a:cxnSpLocks/>
              <a:stCxn id="69" idx="2"/>
              <a:endCxn id="30" idx="0"/>
            </p:cNvCxnSpPr>
            <p:nvPr/>
          </p:nvCxnSpPr>
          <p:spPr>
            <a:xfrm>
              <a:off x="6642034" y="3806744"/>
              <a:ext cx="4090432" cy="1441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0CFCA7E-11DB-D44D-91E7-40E4FCE5B6A6}"/>
                </a:ext>
              </a:extLst>
            </p:cNvPr>
            <p:cNvCxnSpPr>
              <a:cxnSpLocks/>
              <a:stCxn id="69" idx="2"/>
              <a:endCxn id="59" idx="7"/>
            </p:cNvCxnSpPr>
            <p:nvPr/>
          </p:nvCxnSpPr>
          <p:spPr>
            <a:xfrm flipH="1">
              <a:off x="1998029" y="3806744"/>
              <a:ext cx="4644005" cy="1468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741F203-26E4-DC4B-8A35-A23B90A7AEF4}"/>
                </a:ext>
              </a:extLst>
            </p:cNvPr>
            <p:cNvCxnSpPr>
              <a:cxnSpLocks/>
              <a:stCxn id="69" idx="2"/>
              <a:endCxn id="58" idx="0"/>
            </p:cNvCxnSpPr>
            <p:nvPr/>
          </p:nvCxnSpPr>
          <p:spPr>
            <a:xfrm flipH="1">
              <a:off x="1457738" y="3806744"/>
              <a:ext cx="5184296" cy="1449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6D9EBC3-092E-C741-92A4-C2AAAEC9C3BC}"/>
                  </a:ext>
                </a:extLst>
              </p:cNvPr>
              <p:cNvSpPr txBox="1"/>
              <p:nvPr/>
            </p:nvSpPr>
            <p:spPr>
              <a:xfrm>
                <a:off x="983396" y="3534402"/>
                <a:ext cx="4192686"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2800" b="0" i="0" dirty="0" smtClean="0">
                          <a:latin typeface="Cambria Math" panose="02040503050406030204" pitchFamily="18" charset="0"/>
                        </a:rPr>
                        <m:t>penalty</m:t>
                      </m:r>
                      <m:r>
                        <a:rPr lang="en-US" sz="2800" b="0" i="0" dirty="0" smtClean="0">
                          <a:latin typeface="Cambria Math" panose="02040503050406030204" pitchFamily="18" charset="0"/>
                        </a:rPr>
                        <m:t>= </m:t>
                      </m:r>
                      <m:r>
                        <a:rPr lang="en-US" sz="2800" b="0" i="1" dirty="0" smtClean="0">
                          <a:latin typeface="Cambria Math" panose="02040503050406030204" pitchFamily="18" charset="0"/>
                        </a:rPr>
                        <m:t>𝑓</m:t>
                      </m:r>
                      <m:r>
                        <a:rPr lang="en-US" sz="2800" b="0" i="1" dirty="0" smtClean="0">
                          <a:latin typeface="Cambria Math" panose="02040503050406030204" pitchFamily="18" charset="0"/>
                        </a:rPr>
                        <m:t>(</m:t>
                      </m:r>
                      <m:r>
                        <a:rPr lang="en-US" sz="2800" b="0" i="1" dirty="0" smtClean="0">
                          <a:latin typeface="Cambria Math" panose="02040503050406030204" pitchFamily="18" charset="0"/>
                        </a:rPr>
                        <m:t>𝑛</m:t>
                      </m:r>
                      <m:r>
                        <a:rPr lang="en-US" sz="2800" b="0" i="1" dirty="0" smtClean="0">
                          <a:latin typeface="Cambria Math" panose="02040503050406030204" pitchFamily="18" charset="0"/>
                        </a:rPr>
                        <m:t>, </m:t>
                      </m:r>
                      <m:r>
                        <a:rPr lang="en-US" sz="2800" b="0" i="1" dirty="0" smtClean="0">
                          <a:latin typeface="Cambria Math" panose="02040503050406030204" pitchFamily="18" charset="0"/>
                        </a:rPr>
                        <m:t>𝐷</m:t>
                      </m:r>
                      <m:r>
                        <a:rPr lang="en-US" sz="2800" b="0" i="1" dirty="0" smtClean="0">
                          <a:latin typeface="Cambria Math" panose="02040503050406030204" pitchFamily="18" charset="0"/>
                        </a:rPr>
                        <m:t>)=100</m:t>
                      </m:r>
                    </m:oMath>
                  </m:oMathPara>
                </a14:m>
                <a:endParaRPr lang="en-US" sz="2800" dirty="0"/>
              </a:p>
            </p:txBody>
          </p:sp>
        </mc:Choice>
        <mc:Fallback xmlns="">
          <p:sp>
            <p:nvSpPr>
              <p:cNvPr id="7" name="TextBox 6">
                <a:extLst>
                  <a:ext uri="{FF2B5EF4-FFF2-40B4-BE49-F238E27FC236}">
                    <a16:creationId xmlns:a16="http://schemas.microsoft.com/office/drawing/2014/main" id="{D6D9EBC3-092E-C741-92A4-C2AAAEC9C3BC}"/>
                  </a:ext>
                </a:extLst>
              </p:cNvPr>
              <p:cNvSpPr txBox="1">
                <a:spLocks noRot="1" noChangeAspect="1" noMove="1" noResize="1" noEditPoints="1" noAdjustHandles="1" noChangeArrowheads="1" noChangeShapeType="1" noTextEdit="1"/>
              </p:cNvSpPr>
              <p:nvPr/>
            </p:nvSpPr>
            <p:spPr>
              <a:xfrm>
                <a:off x="983396" y="3534402"/>
                <a:ext cx="4192686" cy="523220"/>
              </a:xfrm>
              <a:prstGeom prst="rect">
                <a:avLst/>
              </a:prstGeom>
              <a:blipFill>
                <a:blip r:embed="rId7"/>
                <a:stretch>
                  <a:fillRect b="-2142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7DB45DC-334B-A945-A318-41E8D5D5732B}"/>
              </a:ext>
            </a:extLst>
          </p:cNvPr>
          <p:cNvSpPr>
            <a:spLocks noGrp="1"/>
          </p:cNvSpPr>
          <p:nvPr>
            <p:ph type="sldNum" sz="quarter" idx="12"/>
          </p:nvPr>
        </p:nvSpPr>
        <p:spPr/>
        <p:txBody>
          <a:bodyPr/>
          <a:lstStyle/>
          <a:p>
            <a:fld id="{C0E737A0-9836-0546-90C2-916B04F48200}" type="slidenum">
              <a:rPr lang="en-US" smtClean="0"/>
              <a:t>18</a:t>
            </a:fld>
            <a:endParaRPr lang="en-US"/>
          </a:p>
        </p:txBody>
      </p:sp>
    </p:spTree>
    <p:custDataLst>
      <p:tags r:id="rId1"/>
    </p:custDataLst>
    <p:extLst>
      <p:ext uri="{BB962C8B-B14F-4D97-AF65-F5344CB8AC3E}">
        <p14:creationId xmlns:p14="http://schemas.microsoft.com/office/powerpoint/2010/main" val="2039992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979B7-5895-1C4D-9F93-EB89DEA8067F}"/>
              </a:ext>
            </a:extLst>
          </p:cNvPr>
          <p:cNvSpPr>
            <a:spLocks noGrp="1"/>
          </p:cNvSpPr>
          <p:nvPr>
            <p:ph type="title"/>
          </p:nvPr>
        </p:nvSpPr>
        <p:spPr/>
        <p:txBody>
          <a:bodyPr/>
          <a:lstStyle/>
          <a:p>
            <a:r>
              <a:rPr lang="en-US" dirty="0"/>
              <a:t>A sufficiently large penalty might not exist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F9B5FD9-D492-6F43-851F-9BB5BE34EAFB}"/>
                  </a:ext>
                </a:extLst>
              </p:cNvPr>
              <p:cNvSpPr txBox="1"/>
              <p:nvPr/>
            </p:nvSpPr>
            <p:spPr>
              <a:xfrm>
                <a:off x="838200" y="1690688"/>
                <a:ext cx="6815392" cy="2872453"/>
              </a:xfrm>
              <a:prstGeom prst="rect">
                <a:avLst/>
              </a:prstGeom>
              <a:noFill/>
            </p:spPr>
            <p:txBody>
              <a:bodyPr wrap="none" rtlCol="0">
                <a:spAutoFit/>
              </a:bodyPr>
              <a:lstStyle/>
              <a:p>
                <a:pPr marL="285750" indent="-285750">
                  <a:buFont typeface="Arial" panose="020B0604020202020204" pitchFamily="34" charset="0"/>
                  <a:buChar char="•"/>
                </a:pPr>
                <a:r>
                  <a:rPr lang="en-US" sz="2400" dirty="0"/>
                  <a:t>Single bidder from distribution: </a:t>
                </a:r>
                <a14:m>
                  <m:oMath xmlns:m="http://schemas.openxmlformats.org/officeDocument/2006/math">
                    <m:func>
                      <m:funcPr>
                        <m:ctrlPr>
                          <a:rPr lang="en-US" sz="2400" b="0" i="1" smtClean="0">
                            <a:latin typeface="Cambria Math" panose="02040503050406030204" pitchFamily="18" charset="0"/>
                          </a:rPr>
                        </m:ctrlPr>
                      </m:funcPr>
                      <m:fName>
                        <m:r>
                          <m:rPr>
                            <m:sty m:val="p"/>
                          </m:rPr>
                          <a:rPr lang="en-US" sz="2400" b="0" i="0" smtClean="0">
                            <a:latin typeface="Cambria Math" panose="02040503050406030204" pitchFamily="18" charset="0"/>
                          </a:rPr>
                          <m:t>Pr</m:t>
                        </m:r>
                      </m:fName>
                      <m:e>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𝑣</m:t>
                            </m:r>
                            <m:r>
                              <a:rPr lang="en-US" sz="2400" b="0" i="1" smtClean="0">
                                <a:latin typeface="Cambria Math" panose="02040503050406030204" pitchFamily="18" charset="0"/>
                              </a:rPr>
                              <m:t>&gt;</m:t>
                            </m:r>
                            <m:r>
                              <a:rPr lang="en-US" sz="2400" b="0" i="1" smtClean="0">
                                <a:latin typeface="Cambria Math" panose="02040503050406030204" pitchFamily="18" charset="0"/>
                              </a:rPr>
                              <m:t>𝑝</m:t>
                            </m:r>
                          </m:e>
                        </m:d>
                      </m:e>
                    </m:func>
                    <m:r>
                      <a:rPr lang="en-US" sz="2400" b="0" i="1" smtClean="0">
                        <a:latin typeface="Cambria Math" panose="02040503050406030204" pitchFamily="18" charset="0"/>
                      </a:rPr>
                      <m:t>= </m:t>
                    </m:r>
                    <m:f>
                      <m:fPr>
                        <m:ctrlPr>
                          <a:rPr lang="en-US" sz="2400" i="1" dirty="0" smtClean="0">
                            <a:latin typeface="Cambria Math" panose="02040503050406030204" pitchFamily="18" charset="0"/>
                          </a:rPr>
                        </m:ctrlPr>
                      </m:fPr>
                      <m:num>
                        <m:r>
                          <a:rPr lang="en-US" sz="2400" b="0" i="1" dirty="0" smtClean="0">
                            <a:latin typeface="Cambria Math" panose="02040503050406030204" pitchFamily="18" charset="0"/>
                          </a:rPr>
                          <m:t>1</m:t>
                        </m:r>
                      </m:num>
                      <m:den>
                        <m:r>
                          <a:rPr lang="en-US" sz="2400" b="0" i="1" dirty="0" smtClean="0">
                            <a:latin typeface="Cambria Math" panose="02040503050406030204" pitchFamily="18" charset="0"/>
                          </a:rPr>
                          <m:t>𝑝</m:t>
                        </m:r>
                      </m:den>
                    </m:f>
                  </m:oMath>
                </a14:m>
                <a:endParaRPr lang="en-US" sz="2400" dirty="0"/>
              </a:p>
              <a:p>
                <a:pPr marL="742950" lvl="1" indent="-285750">
                  <a:buFont typeface="Arial" panose="020B0604020202020204" pitchFamily="34" charset="0"/>
                  <a:buChar char="•"/>
                </a:pPr>
                <a:r>
                  <a:rPr lang="en-US" sz="2400" dirty="0"/>
                  <a:t>For all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ea typeface="Cambria Math" panose="02040503050406030204" pitchFamily="18" charset="0"/>
                      </a:rPr>
                      <m:t>≥</m:t>
                    </m:r>
                    <m:r>
                      <a:rPr lang="en-US" sz="2400" b="0" i="1" dirty="0" smtClean="0">
                        <a:latin typeface="Cambria Math" panose="02040503050406030204" pitchFamily="18" charset="0"/>
                        <a:ea typeface="Cambria Math" panose="02040503050406030204" pitchFamily="18" charset="0"/>
                      </a:rPr>
                      <m:t>1</m:t>
                    </m:r>
                  </m:oMath>
                </a14:m>
                <a:r>
                  <a:rPr lang="en-US" sz="2400" dirty="0"/>
                  <a:t>, the revenue is </a:t>
                </a:r>
                <a14:m>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ea typeface="Cambria Math" panose="02040503050406030204" pitchFamily="18" charset="0"/>
                      </a:rPr>
                      <m:t>∙</m:t>
                    </m:r>
                    <m:func>
                      <m:funcPr>
                        <m:ctrlPr>
                          <a:rPr lang="en-US" sz="2400" i="1">
                            <a:latin typeface="Cambria Math" panose="02040503050406030204" pitchFamily="18" charset="0"/>
                          </a:rPr>
                        </m:ctrlPr>
                      </m:funcPr>
                      <m:fName>
                        <m:r>
                          <m:rPr>
                            <m:sty m:val="p"/>
                          </m:rPr>
                          <a:rPr lang="en-US" sz="2400">
                            <a:latin typeface="Cambria Math" panose="02040503050406030204" pitchFamily="18" charset="0"/>
                          </a:rPr>
                          <m:t>Pr</m:t>
                        </m:r>
                      </m:fName>
                      <m:e>
                        <m:d>
                          <m:dPr>
                            <m:begChr m:val="["/>
                            <m:endChr m:val="]"/>
                            <m:ctrlPr>
                              <a:rPr lang="en-US" sz="2400" i="1">
                                <a:latin typeface="Cambria Math" panose="02040503050406030204" pitchFamily="18" charset="0"/>
                              </a:rPr>
                            </m:ctrlPr>
                          </m:dPr>
                          <m:e>
                            <m:r>
                              <a:rPr lang="en-US" sz="2400" i="1">
                                <a:latin typeface="Cambria Math" panose="02040503050406030204" pitchFamily="18" charset="0"/>
                              </a:rPr>
                              <m:t>𝑣</m:t>
                            </m:r>
                            <m:r>
                              <a:rPr lang="en-US" sz="2400" i="1">
                                <a:latin typeface="Cambria Math" panose="02040503050406030204" pitchFamily="18" charset="0"/>
                              </a:rPr>
                              <m:t>&gt;</m:t>
                            </m:r>
                            <m:r>
                              <a:rPr lang="en-US" sz="2400" i="1">
                                <a:latin typeface="Cambria Math" panose="02040503050406030204" pitchFamily="18" charset="0"/>
                              </a:rPr>
                              <m:t>𝑝</m:t>
                            </m:r>
                          </m:e>
                        </m:d>
                      </m:e>
                    </m:func>
                    <m:r>
                      <a:rPr lang="en-US" sz="2400" i="1">
                        <a:latin typeface="Cambria Math" panose="02040503050406030204" pitchFamily="18" charset="0"/>
                      </a:rPr>
                      <m:t>=1</m:t>
                    </m:r>
                  </m:oMath>
                </a14:m>
                <a:r>
                  <a:rPr lang="en-US" sz="2400" dirty="0"/>
                  <a:t>.</a:t>
                </a:r>
              </a:p>
              <a:p>
                <a:endParaRPr lang="en-US" sz="2400" dirty="0"/>
              </a:p>
              <a:p>
                <a:pPr marL="285750" indent="-285750">
                  <a:buFont typeface="Arial" panose="020B0604020202020204" pitchFamily="34" charset="0"/>
                  <a:buChar char="•"/>
                </a:pPr>
                <a:r>
                  <a:rPr lang="en-US" sz="2400" dirty="0"/>
                  <a:t>Submit two fake bids</a:t>
                </a:r>
                <a14:m>
                  <m:oMath xmlns:m="http://schemas.openxmlformats.org/officeDocument/2006/math">
                    <m:r>
                      <a:rPr lang="en-US" sz="2400" i="1" dirty="0">
                        <a:latin typeface="Cambria Math" panose="02040503050406030204" pitchFamily="18" charset="0"/>
                      </a:rPr>
                      <m:t> </m:t>
                    </m:r>
                    <m:r>
                      <a:rPr lang="en-US" sz="2400" b="0" i="1" dirty="0" smtClean="0">
                        <a:latin typeface="Cambria Math" panose="02040503050406030204" pitchFamily="18" charset="0"/>
                      </a:rPr>
                      <m:t>2</m:t>
                    </m:r>
                    <m:r>
                      <a:rPr lang="en-US" sz="2400" b="0" i="1" dirty="0" smtClean="0">
                        <a:latin typeface="Cambria Math" panose="02040503050406030204" pitchFamily="18" charset="0"/>
                      </a:rPr>
                      <m:t>𝑘</m:t>
                    </m:r>
                    <m:r>
                      <a:rPr lang="en-US" sz="2400" b="0" i="1" dirty="0" smtClean="0">
                        <a:latin typeface="Cambria Math" panose="02040503050406030204" pitchFamily="18" charset="0"/>
                      </a:rPr>
                      <m:t>, 4</m:t>
                    </m:r>
                    <m:r>
                      <a:rPr lang="en-US" sz="2400" b="0" i="1" dirty="0" smtClean="0">
                        <a:latin typeface="Cambria Math" panose="02040503050406030204" pitchFamily="18" charset="0"/>
                      </a:rPr>
                      <m:t>𝑘</m:t>
                    </m:r>
                  </m:oMath>
                </a14:m>
                <a:r>
                  <a:rPr lang="en-US" sz="2400" dirty="0"/>
                  <a:t> where </a:t>
                </a:r>
                <a14:m>
                  <m:oMath xmlns:m="http://schemas.openxmlformats.org/officeDocument/2006/math">
                    <m:r>
                      <a:rPr lang="en-US" sz="2400" i="1" dirty="0">
                        <a:latin typeface="Cambria Math" panose="02040503050406030204" pitchFamily="18" charset="0"/>
                      </a:rPr>
                      <m:t>𝑘</m:t>
                    </m:r>
                    <m:r>
                      <a:rPr lang="en-US" sz="2400" i="1" dirty="0">
                        <a:latin typeface="Cambria Math" panose="02040503050406030204" pitchFamily="18" charset="0"/>
                      </a:rPr>
                      <m:t> = </m:t>
                    </m:r>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i="1" dirty="0">
                            <a:latin typeface="Cambria Math" panose="02040503050406030204" pitchFamily="18" charset="0"/>
                          </a:rPr>
                          <m:t>3, </m:t>
                        </m:r>
                        <m:r>
                          <a:rPr lang="en-US" sz="2400" i="1" dirty="0">
                            <a:latin typeface="Cambria Math" panose="02040503050406030204" pitchFamily="18" charset="0"/>
                          </a:rPr>
                          <m:t>𝐷</m:t>
                        </m:r>
                      </m:e>
                    </m:d>
                  </m:oMath>
                </a14:m>
                <a:r>
                  <a:rPr lang="en-US" sz="2400" dirty="0"/>
                  <a:t>.</a:t>
                </a:r>
              </a:p>
              <a:p>
                <a:pPr marL="285750" indent="-285750">
                  <a:buFont typeface="Arial" panose="020B0604020202020204" pitchFamily="34" charset="0"/>
                  <a:buChar char="•"/>
                </a:pPr>
                <a:r>
                  <a:rPr lang="en-US" sz="2400" dirty="0"/>
                  <a:t>When </a:t>
                </a:r>
                <a14:m>
                  <m:oMath xmlns:m="http://schemas.openxmlformats.org/officeDocument/2006/math">
                    <m:r>
                      <a:rPr lang="en-US" sz="2400" i="1" dirty="0" smtClean="0">
                        <a:latin typeface="Cambria Math" panose="02040503050406030204" pitchFamily="18" charset="0"/>
                      </a:rPr>
                      <m:t>𝑣</m:t>
                    </m:r>
                    <m:r>
                      <a:rPr lang="en-US" sz="2400" i="1" dirty="0" smtClean="0">
                        <a:latin typeface="Cambria Math" panose="02040503050406030204" pitchFamily="18" charset="0"/>
                      </a:rPr>
                      <m:t> &lt;2</m:t>
                    </m:r>
                    <m:r>
                      <a:rPr lang="en-US" sz="2400" b="0" i="1" dirty="0" smtClean="0">
                        <a:latin typeface="Cambria Math" panose="02040503050406030204" pitchFamily="18" charset="0"/>
                      </a:rPr>
                      <m:t>𝑘</m:t>
                    </m:r>
                  </m:oMath>
                </a14:m>
                <a:r>
                  <a:rPr lang="en-US" sz="2400" dirty="0"/>
                  <a:t>: reveal all bids.</a:t>
                </a:r>
              </a:p>
              <a:p>
                <a:pPr marL="285750" indent="-285750">
                  <a:buFont typeface="Arial" panose="020B0604020202020204" pitchFamily="34" charset="0"/>
                  <a:buChar char="•"/>
                </a:pPr>
                <a:r>
                  <a:rPr lang="en-US" sz="2400" dirty="0"/>
                  <a:t>When </a:t>
                </a:r>
                <a14:m>
                  <m:oMath xmlns:m="http://schemas.openxmlformats.org/officeDocument/2006/math">
                    <m:r>
                      <a:rPr lang="en-US" sz="2400" i="1" dirty="0">
                        <a:latin typeface="Cambria Math" panose="02040503050406030204" pitchFamily="18" charset="0"/>
                      </a:rPr>
                      <m:t>𝑣</m:t>
                    </m:r>
                    <m:r>
                      <a:rPr lang="en-US" sz="2400" i="1" dirty="0">
                        <a:latin typeface="Cambria Math" panose="02040503050406030204" pitchFamily="18" charset="0"/>
                      </a:rPr>
                      <m:t> ∈[2</m:t>
                    </m:r>
                    <m:r>
                      <a:rPr lang="en-US" sz="2400" b="0" i="1" dirty="0" smtClean="0">
                        <a:latin typeface="Cambria Math" panose="02040503050406030204" pitchFamily="18" charset="0"/>
                      </a:rPr>
                      <m:t>𝑘</m:t>
                    </m:r>
                    <m:r>
                      <a:rPr lang="en-US" sz="2400" i="1" dirty="0">
                        <a:latin typeface="Cambria Math" panose="02040503050406030204" pitchFamily="18" charset="0"/>
                      </a:rPr>
                      <m:t>, </m:t>
                    </m:r>
                    <m:r>
                      <a:rPr lang="en-US" sz="2400" b="0" i="1" dirty="0" smtClean="0">
                        <a:latin typeface="Cambria Math" panose="02040503050406030204" pitchFamily="18" charset="0"/>
                      </a:rPr>
                      <m:t>4</m:t>
                    </m:r>
                    <m:r>
                      <a:rPr lang="en-US" sz="2400" b="0" i="1" dirty="0" smtClean="0">
                        <a:latin typeface="Cambria Math" panose="02040503050406030204" pitchFamily="18" charset="0"/>
                      </a:rPr>
                      <m:t>𝑘</m:t>
                    </m:r>
                    <m:r>
                      <a:rPr lang="en-US" sz="2400" i="1" dirty="0">
                        <a:latin typeface="Cambria Math" panose="02040503050406030204" pitchFamily="18" charset="0"/>
                      </a:rPr>
                      <m:t>)</m:t>
                    </m:r>
                  </m:oMath>
                </a14:m>
                <a:r>
                  <a:rPr lang="en-US" sz="2400" dirty="0"/>
                  <a:t>: conceal </a:t>
                </a:r>
                <a14:m>
                  <m:oMath xmlns:m="http://schemas.openxmlformats.org/officeDocument/2006/math">
                    <m:r>
                      <a:rPr lang="en-US" sz="2400" i="1" dirty="0" smtClean="0">
                        <a:latin typeface="Cambria Math" panose="02040503050406030204" pitchFamily="18" charset="0"/>
                      </a:rPr>
                      <m:t>4</m:t>
                    </m:r>
                    <m:r>
                      <a:rPr lang="en-US" sz="2400" b="0" i="1" dirty="0" smtClean="0">
                        <a:latin typeface="Cambria Math" panose="02040503050406030204" pitchFamily="18" charset="0"/>
                      </a:rPr>
                      <m:t>𝑘</m:t>
                    </m:r>
                  </m:oMath>
                </a14:m>
                <a:r>
                  <a:rPr lang="en-US" sz="2400" dirty="0"/>
                  <a:t>.</a:t>
                </a:r>
              </a:p>
              <a:p>
                <a:pPr marL="285750" indent="-285750">
                  <a:buFont typeface="Arial" panose="020B0604020202020204" pitchFamily="34" charset="0"/>
                  <a:buChar char="•"/>
                </a:pPr>
                <a:r>
                  <a:rPr lang="en-US" sz="2400" dirty="0"/>
                  <a:t>When </a:t>
                </a:r>
                <a14:m>
                  <m:oMath xmlns:m="http://schemas.openxmlformats.org/officeDocument/2006/math">
                    <m:r>
                      <a:rPr lang="en-US" sz="2400" i="1" dirty="0">
                        <a:latin typeface="Cambria Math" panose="02040503050406030204" pitchFamily="18" charset="0"/>
                      </a:rPr>
                      <m:t>𝑣</m:t>
                    </m:r>
                    <m:r>
                      <a:rPr lang="en-US" sz="2400" i="1" dirty="0">
                        <a:latin typeface="Cambria Math" panose="02040503050406030204" pitchFamily="18" charset="0"/>
                      </a:rPr>
                      <m:t> &gt;4</m:t>
                    </m:r>
                    <m:r>
                      <a:rPr lang="en-US" sz="2400" b="0" i="1" dirty="0" smtClean="0">
                        <a:latin typeface="Cambria Math" panose="02040503050406030204" pitchFamily="18" charset="0"/>
                      </a:rPr>
                      <m:t>𝑘</m:t>
                    </m:r>
                  </m:oMath>
                </a14:m>
                <a:r>
                  <a:rPr lang="en-US" sz="2400" dirty="0"/>
                  <a:t>: reveal all bids.</a:t>
                </a:r>
              </a:p>
            </p:txBody>
          </p:sp>
        </mc:Choice>
        <mc:Fallback xmlns="">
          <p:sp>
            <p:nvSpPr>
              <p:cNvPr id="13" name="TextBox 12">
                <a:extLst>
                  <a:ext uri="{FF2B5EF4-FFF2-40B4-BE49-F238E27FC236}">
                    <a16:creationId xmlns:a16="http://schemas.microsoft.com/office/drawing/2014/main" id="{7F9B5FD9-D492-6F43-851F-9BB5BE34EAFB}"/>
                  </a:ext>
                </a:extLst>
              </p:cNvPr>
              <p:cNvSpPr txBox="1">
                <a:spLocks noRot="1" noChangeAspect="1" noMove="1" noResize="1" noEditPoints="1" noAdjustHandles="1" noChangeArrowheads="1" noChangeShapeType="1" noTextEdit="1"/>
              </p:cNvSpPr>
              <p:nvPr/>
            </p:nvSpPr>
            <p:spPr>
              <a:xfrm>
                <a:off x="838200" y="1690688"/>
                <a:ext cx="6815392" cy="2872453"/>
              </a:xfrm>
              <a:prstGeom prst="rect">
                <a:avLst/>
              </a:prstGeom>
              <a:blipFill>
                <a:blip r:embed="rId5"/>
                <a:stretch>
                  <a:fillRect l="-1304" r="-372" b="-3947"/>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4910AC60-BB07-4743-92DD-3555BFED5BF2}"/>
              </a:ext>
            </a:extLst>
          </p:cNvPr>
          <p:cNvGrpSpPr/>
          <p:nvPr/>
        </p:nvGrpSpPr>
        <p:grpSpPr>
          <a:xfrm>
            <a:off x="8782030" y="1579795"/>
            <a:ext cx="2665680" cy="1267899"/>
            <a:chOff x="8782030" y="1579795"/>
            <a:chExt cx="2665680" cy="1267899"/>
          </a:xfrm>
        </p:grpSpPr>
        <p:pic>
          <p:nvPicPr>
            <p:cNvPr id="7" name="Picture 6">
              <a:extLst>
                <a:ext uri="{FF2B5EF4-FFF2-40B4-BE49-F238E27FC236}">
                  <a16:creationId xmlns:a16="http://schemas.microsoft.com/office/drawing/2014/main" id="{C62C5314-5B4C-974D-9DBC-E15E773BCD0D}"/>
                </a:ext>
              </a:extLst>
            </p:cNvPr>
            <p:cNvPicPr>
              <a:picLocks noChangeAspect="1"/>
            </p:cNvPicPr>
            <p:nvPr/>
          </p:nvPicPr>
          <p:blipFill>
            <a:blip r:embed="rId6"/>
            <a:stretch>
              <a:fillRect/>
            </a:stretch>
          </p:blipFill>
          <p:spPr>
            <a:xfrm>
              <a:off x="8782030" y="1579795"/>
              <a:ext cx="1336668" cy="985497"/>
            </a:xfrm>
            <a:prstGeom prst="rect">
              <a:avLst/>
            </a:prstGeom>
            <a:ln>
              <a:noFill/>
            </a:ln>
          </p:spPr>
        </p:pic>
        <p:pic>
          <p:nvPicPr>
            <p:cNvPr id="8" name="Picture 7">
              <a:extLst>
                <a:ext uri="{FF2B5EF4-FFF2-40B4-BE49-F238E27FC236}">
                  <a16:creationId xmlns:a16="http://schemas.microsoft.com/office/drawing/2014/main" id="{25E7CB85-9B13-FA41-A314-9DC70B4FBAFA}"/>
                </a:ext>
              </a:extLst>
            </p:cNvPr>
            <p:cNvPicPr>
              <a:picLocks noChangeAspect="1"/>
            </p:cNvPicPr>
            <p:nvPr/>
          </p:nvPicPr>
          <p:blipFill>
            <a:blip r:embed="rId6"/>
            <a:stretch>
              <a:fillRect/>
            </a:stretch>
          </p:blipFill>
          <p:spPr>
            <a:xfrm>
              <a:off x="10111042" y="1580891"/>
              <a:ext cx="1336668" cy="985497"/>
            </a:xfrm>
            <a:prstGeom prst="rect">
              <a:avLst/>
            </a:prstGeom>
            <a:ln>
              <a:noFill/>
            </a:ln>
          </p:spPr>
        </p:pic>
        <p:pic>
          <p:nvPicPr>
            <p:cNvPr id="3" name="Picture 2">
              <a:extLst>
                <a:ext uri="{FF2B5EF4-FFF2-40B4-BE49-F238E27FC236}">
                  <a16:creationId xmlns:a16="http://schemas.microsoft.com/office/drawing/2014/main" id="{19C368F6-E896-8040-9E85-8C78CBC55F3C}"/>
                </a:ext>
              </a:extLst>
            </p:cNvPr>
            <p:cNvPicPr>
              <a:picLocks noChangeAspect="1"/>
            </p:cNvPicPr>
            <p:nvPr/>
          </p:nvPicPr>
          <p:blipFill>
            <a:blip r:embed="rId7"/>
            <a:stretch>
              <a:fillRect/>
            </a:stretch>
          </p:blipFill>
          <p:spPr>
            <a:xfrm>
              <a:off x="9389415" y="2580994"/>
              <a:ext cx="355600" cy="266700"/>
            </a:xfrm>
            <a:prstGeom prst="rect">
              <a:avLst/>
            </a:prstGeom>
          </p:spPr>
        </p:pic>
        <p:pic>
          <p:nvPicPr>
            <p:cNvPr id="5" name="Picture 4">
              <a:extLst>
                <a:ext uri="{FF2B5EF4-FFF2-40B4-BE49-F238E27FC236}">
                  <a16:creationId xmlns:a16="http://schemas.microsoft.com/office/drawing/2014/main" id="{333BEC86-402E-6748-8EB5-585DBA69FC6E}"/>
                </a:ext>
              </a:extLst>
            </p:cNvPr>
            <p:cNvPicPr>
              <a:picLocks noChangeAspect="1"/>
            </p:cNvPicPr>
            <p:nvPr/>
          </p:nvPicPr>
          <p:blipFill>
            <a:blip r:embed="rId8"/>
            <a:stretch>
              <a:fillRect/>
            </a:stretch>
          </p:blipFill>
          <p:spPr>
            <a:xfrm>
              <a:off x="10591429" y="2580994"/>
              <a:ext cx="368300" cy="266700"/>
            </a:xfrm>
            <a:prstGeom prst="rect">
              <a:avLst/>
            </a:prstGeom>
          </p:spPr>
        </p:pic>
      </p:grpSp>
      <p:sp>
        <p:nvSpPr>
          <p:cNvPr id="16" name="Slide Number Placeholder 15">
            <a:extLst>
              <a:ext uri="{FF2B5EF4-FFF2-40B4-BE49-F238E27FC236}">
                <a16:creationId xmlns:a16="http://schemas.microsoft.com/office/drawing/2014/main" id="{59C76AF3-7541-D947-A9E6-171A3C358170}"/>
              </a:ext>
            </a:extLst>
          </p:cNvPr>
          <p:cNvSpPr>
            <a:spLocks noGrp="1"/>
          </p:cNvSpPr>
          <p:nvPr>
            <p:ph type="sldNum" sz="quarter" idx="12"/>
          </p:nvPr>
        </p:nvSpPr>
        <p:spPr/>
        <p:txBody>
          <a:bodyPr/>
          <a:lstStyle/>
          <a:p>
            <a:fld id="{C0E737A0-9836-0546-90C2-916B04F48200}" type="slidenum">
              <a:rPr lang="en-US" smtClean="0"/>
              <a:t>19</a:t>
            </a:fld>
            <a:endParaRPr lang="en-US"/>
          </a:p>
        </p:txBody>
      </p:sp>
      <p:grpSp>
        <p:nvGrpSpPr>
          <p:cNvPr id="26" name="Group 25">
            <a:extLst>
              <a:ext uri="{FF2B5EF4-FFF2-40B4-BE49-F238E27FC236}">
                <a16:creationId xmlns:a16="http://schemas.microsoft.com/office/drawing/2014/main" id="{E39A3AA0-6AD2-1A44-8644-2C0A2AC3D118}"/>
              </a:ext>
            </a:extLst>
          </p:cNvPr>
          <p:cNvGrpSpPr/>
          <p:nvPr/>
        </p:nvGrpSpPr>
        <p:grpSpPr>
          <a:xfrm>
            <a:off x="839102" y="4937734"/>
            <a:ext cx="4088042" cy="1287420"/>
            <a:chOff x="839102" y="4937734"/>
            <a:chExt cx="4088042" cy="1287420"/>
          </a:xfrm>
        </p:grpSpPr>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4E40BB1-480E-DB42-8817-D9A7A5B2279E}"/>
                    </a:ext>
                  </a:extLst>
                </p:cNvPr>
                <p:cNvSpPr txBox="1"/>
                <p:nvPr/>
              </p:nvSpPr>
              <p:spPr>
                <a:xfrm>
                  <a:off x="839102" y="4937734"/>
                  <a:ext cx="408804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𝐸</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𝑅𝑒𝑣𝑒𝑛𝑢𝑒</m:t>
                            </m:r>
                          </m:e>
                        </m:d>
                        <m:r>
                          <a:rPr lang="en-US" sz="2400" b="0" i="1" smtClean="0">
                            <a:latin typeface="Cambria Math" panose="02040503050406030204" pitchFamily="18" charset="0"/>
                          </a:rPr>
                          <m:t>=0</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Pr</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&lt;2</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E4E40BB1-480E-DB42-8817-D9A7A5B2279E}"/>
                    </a:ext>
                  </a:extLst>
                </p:cNvPr>
                <p:cNvSpPr txBox="1">
                  <a:spLocks noRot="1" noChangeAspect="1" noMove="1" noResize="1" noEditPoints="1" noAdjustHandles="1" noChangeArrowheads="1" noChangeShapeType="1" noTextEdit="1"/>
                </p:cNvSpPr>
                <p:nvPr/>
              </p:nvSpPr>
              <p:spPr>
                <a:xfrm>
                  <a:off x="839102" y="4937734"/>
                  <a:ext cx="4088042" cy="461665"/>
                </a:xfrm>
                <a:prstGeom prst="rect">
                  <a:avLst/>
                </a:prstGeom>
                <a:blipFill>
                  <a:blip r:embed="rId13"/>
                  <a:stretch>
                    <a:fillRect b="-18421"/>
                  </a:stretch>
                </a:blipFill>
              </p:spPr>
              <p:txBody>
                <a:bodyPr/>
                <a:lstStyle/>
                <a:p>
                  <a:r>
                    <a:rPr lang="en-US">
                      <a:noFill/>
                    </a:rPr>
                    <a:t> </a:t>
                  </a:r>
                </a:p>
              </p:txBody>
            </p:sp>
          </mc:Fallback>
        </mc:AlternateContent>
        <p:sp>
          <p:nvSpPr>
            <p:cNvPr id="20" name="Left Brace 19">
              <a:extLst>
                <a:ext uri="{FF2B5EF4-FFF2-40B4-BE49-F238E27FC236}">
                  <a16:creationId xmlns:a16="http://schemas.microsoft.com/office/drawing/2014/main" id="{2613B7E9-2347-AB41-BF20-FB03040B39B1}"/>
                </a:ext>
              </a:extLst>
            </p:cNvPr>
            <p:cNvSpPr/>
            <p:nvPr/>
          </p:nvSpPr>
          <p:spPr>
            <a:xfrm rot="16200000">
              <a:off x="3734721" y="4791289"/>
              <a:ext cx="195099" cy="17070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C24B39B-F6D9-E54F-8C0D-46A3BEE32845}"/>
                    </a:ext>
                  </a:extLst>
                </p:cNvPr>
                <p:cNvSpPr txBox="1"/>
                <p:nvPr/>
              </p:nvSpPr>
              <p:spPr>
                <a:xfrm>
                  <a:off x="3602183" y="5763489"/>
                  <a:ext cx="42351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0</m:t>
                        </m:r>
                      </m:oMath>
                    </m:oMathPara>
                  </a14:m>
                  <a:endParaRPr lang="en-US" sz="2400" dirty="0"/>
                </a:p>
              </p:txBody>
            </p:sp>
          </mc:Choice>
          <mc:Fallback xmlns="">
            <p:sp>
              <p:nvSpPr>
                <p:cNvPr id="23" name="TextBox 22">
                  <a:extLst>
                    <a:ext uri="{FF2B5EF4-FFF2-40B4-BE49-F238E27FC236}">
                      <a16:creationId xmlns:a16="http://schemas.microsoft.com/office/drawing/2014/main" id="{5C24B39B-F6D9-E54F-8C0D-46A3BEE32845}"/>
                    </a:ext>
                  </a:extLst>
                </p:cNvPr>
                <p:cNvSpPr txBox="1">
                  <a:spLocks noRot="1" noChangeAspect="1" noMove="1" noResize="1" noEditPoints="1" noAdjustHandles="1" noChangeArrowheads="1" noChangeShapeType="1" noTextEdit="1"/>
                </p:cNvSpPr>
                <p:nvPr/>
              </p:nvSpPr>
              <p:spPr>
                <a:xfrm>
                  <a:off x="3602183" y="5763489"/>
                  <a:ext cx="423514" cy="461665"/>
                </a:xfrm>
                <a:prstGeom prst="rect">
                  <a:avLst/>
                </a:prstGeom>
                <a:blipFill>
                  <a:blip r:embed="rId14"/>
                  <a:stretch>
                    <a:fillRect/>
                  </a:stretch>
                </a:blipFill>
              </p:spPr>
              <p:txBody>
                <a:bodyPr/>
                <a:lstStyle/>
                <a:p>
                  <a:r>
                    <a:rPr lang="en-US">
                      <a:noFill/>
                    </a:rPr>
                    <a:t> </a:t>
                  </a:r>
                </a:p>
              </p:txBody>
            </p:sp>
          </mc:Fallback>
        </mc:AlternateContent>
      </p:grpSp>
      <p:grpSp>
        <p:nvGrpSpPr>
          <p:cNvPr id="27" name="Group 26">
            <a:extLst>
              <a:ext uri="{FF2B5EF4-FFF2-40B4-BE49-F238E27FC236}">
                <a16:creationId xmlns:a16="http://schemas.microsoft.com/office/drawing/2014/main" id="{F8A87CDB-A96B-AD48-A353-3F44D297F520}"/>
              </a:ext>
            </a:extLst>
          </p:cNvPr>
          <p:cNvGrpSpPr/>
          <p:nvPr/>
        </p:nvGrpSpPr>
        <p:grpSpPr>
          <a:xfrm>
            <a:off x="4685809" y="4942156"/>
            <a:ext cx="4184479" cy="1282998"/>
            <a:chOff x="4685809" y="4942156"/>
            <a:chExt cx="4184479" cy="1282998"/>
          </a:xfrm>
        </p:grpSpPr>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BF14401-A3AC-9D49-B6F5-DCE257BA7FC0}"/>
                    </a:ext>
                  </a:extLst>
                </p:cNvPr>
                <p:cNvSpPr txBox="1"/>
                <p:nvPr/>
              </p:nvSpPr>
              <p:spPr>
                <a:xfrm>
                  <a:off x="4685809" y="4942156"/>
                  <a:ext cx="41844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m:t>
                        </m:r>
                        <m:r>
                          <a:rPr lang="en-US" sz="2400" i="1" smtClean="0">
                            <a:latin typeface="Cambria Math" panose="02040503050406030204" pitchFamily="18" charset="0"/>
                          </a:rPr>
                          <m:t>(</m:t>
                        </m:r>
                        <m:r>
                          <a:rPr lang="en-US" sz="2400" b="0" i="1" smtClean="0">
                            <a:latin typeface="Cambria Math" panose="02040503050406030204" pitchFamily="18" charset="0"/>
                          </a:rPr>
                          <m:t>2</m:t>
                        </m:r>
                        <m:r>
                          <a:rPr lang="en-US" sz="2400" b="0" i="1" smtClean="0">
                            <a:latin typeface="Cambria Math" panose="02040503050406030204" pitchFamily="18" charset="0"/>
                          </a:rPr>
                          <m:t>𝑘</m:t>
                        </m:r>
                        <m:r>
                          <a:rPr lang="en-US" sz="2400" b="0" i="1" smtClean="0">
                            <a:latin typeface="Cambria Math" panose="02040503050406030204" pitchFamily="18" charset="0"/>
                          </a:rPr>
                          <m:t>−</m:t>
                        </m:r>
                        <m:r>
                          <a:rPr lang="en-US" sz="2400" b="0" i="1" smtClean="0">
                            <a:latin typeface="Cambria Math" panose="02040503050406030204" pitchFamily="18" charset="0"/>
                          </a:rPr>
                          <m:t>𝑘</m:t>
                        </m:r>
                        <m:r>
                          <a:rPr lang="en-US" sz="2400" b="0" i="1" smtClean="0">
                            <a:latin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Pr</m:t>
                        </m:r>
                        <m:r>
                          <a:rPr lang="en-US" sz="2400" b="0" i="1" smtClean="0">
                            <a:latin typeface="Cambria Math" panose="02040503050406030204" pitchFamily="18" charset="0"/>
                            <a:ea typeface="Cambria Math" panose="02040503050406030204" pitchFamily="18" charset="0"/>
                          </a:rPr>
                          <m:t>⁡[2</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 ≤</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&lt;4</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DBF14401-A3AC-9D49-B6F5-DCE257BA7FC0}"/>
                    </a:ext>
                  </a:extLst>
                </p:cNvPr>
                <p:cNvSpPr txBox="1">
                  <a:spLocks noRot="1" noChangeAspect="1" noMove="1" noResize="1" noEditPoints="1" noAdjustHandles="1" noChangeArrowheads="1" noChangeShapeType="1" noTextEdit="1"/>
                </p:cNvSpPr>
                <p:nvPr/>
              </p:nvSpPr>
              <p:spPr>
                <a:xfrm>
                  <a:off x="4685809" y="4942156"/>
                  <a:ext cx="4184479" cy="461665"/>
                </a:xfrm>
                <a:prstGeom prst="rect">
                  <a:avLst/>
                </a:prstGeom>
                <a:blipFill>
                  <a:blip r:embed="rId15"/>
                  <a:stretch>
                    <a:fillRect b="-21622"/>
                  </a:stretch>
                </a:blipFill>
              </p:spPr>
              <p:txBody>
                <a:bodyPr/>
                <a:lstStyle/>
                <a:p>
                  <a:r>
                    <a:rPr lang="en-US">
                      <a:noFill/>
                    </a:rPr>
                    <a:t> </a:t>
                  </a:r>
                </a:p>
              </p:txBody>
            </p:sp>
          </mc:Fallback>
        </mc:AlternateContent>
        <p:sp>
          <p:nvSpPr>
            <p:cNvPr id="21" name="Left Brace 20">
              <a:extLst>
                <a:ext uri="{FF2B5EF4-FFF2-40B4-BE49-F238E27FC236}">
                  <a16:creationId xmlns:a16="http://schemas.microsoft.com/office/drawing/2014/main" id="{80F23506-7B1B-F741-8D85-A0AD5BF65201}"/>
                </a:ext>
              </a:extLst>
            </p:cNvPr>
            <p:cNvSpPr/>
            <p:nvPr/>
          </p:nvSpPr>
          <p:spPr>
            <a:xfrm rot="16200000">
              <a:off x="6830681" y="3911258"/>
              <a:ext cx="195097" cy="34671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CB04F6B-E6C7-9649-A7C1-0302AA78DAFC}"/>
                    </a:ext>
                  </a:extLst>
                </p:cNvPr>
                <p:cNvSpPr txBox="1"/>
                <p:nvPr/>
              </p:nvSpPr>
              <p:spPr>
                <a:xfrm>
                  <a:off x="6761018" y="5763489"/>
                  <a:ext cx="73981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&gt;0</m:t>
                        </m:r>
                      </m:oMath>
                    </m:oMathPara>
                  </a14:m>
                  <a:endParaRPr lang="en-US" sz="2400" i="1" dirty="0"/>
                </a:p>
              </p:txBody>
            </p:sp>
          </mc:Choice>
          <mc:Fallback xmlns="">
            <p:sp>
              <p:nvSpPr>
                <p:cNvPr id="24" name="TextBox 23">
                  <a:extLst>
                    <a:ext uri="{FF2B5EF4-FFF2-40B4-BE49-F238E27FC236}">
                      <a16:creationId xmlns:a16="http://schemas.microsoft.com/office/drawing/2014/main" id="{1CB04F6B-E6C7-9649-A7C1-0302AA78DAFC}"/>
                    </a:ext>
                  </a:extLst>
                </p:cNvPr>
                <p:cNvSpPr txBox="1">
                  <a:spLocks noRot="1" noChangeAspect="1" noMove="1" noResize="1" noEditPoints="1" noAdjustHandles="1" noChangeArrowheads="1" noChangeShapeType="1" noTextEdit="1"/>
                </p:cNvSpPr>
                <p:nvPr/>
              </p:nvSpPr>
              <p:spPr>
                <a:xfrm>
                  <a:off x="6761018" y="5763489"/>
                  <a:ext cx="739818" cy="461665"/>
                </a:xfrm>
                <a:prstGeom prst="rect">
                  <a:avLst/>
                </a:prstGeom>
                <a:blipFill>
                  <a:blip r:embed="rId16"/>
                  <a:stretch>
                    <a:fillRect/>
                  </a:stretch>
                </a:blipFill>
              </p:spPr>
              <p:txBody>
                <a:bodyPr/>
                <a:lstStyle/>
                <a:p>
                  <a:r>
                    <a:rPr lang="en-US">
                      <a:noFill/>
                    </a:rPr>
                    <a:t> </a:t>
                  </a:r>
                </a:p>
              </p:txBody>
            </p:sp>
          </mc:Fallback>
        </mc:AlternateContent>
      </p:grpSp>
      <p:grpSp>
        <p:nvGrpSpPr>
          <p:cNvPr id="28" name="Group 27">
            <a:extLst>
              <a:ext uri="{FF2B5EF4-FFF2-40B4-BE49-F238E27FC236}">
                <a16:creationId xmlns:a16="http://schemas.microsoft.com/office/drawing/2014/main" id="{EB37C26A-FCBF-034C-A2AC-699F250F08DC}"/>
              </a:ext>
            </a:extLst>
          </p:cNvPr>
          <p:cNvGrpSpPr/>
          <p:nvPr/>
        </p:nvGrpSpPr>
        <p:grpSpPr>
          <a:xfrm>
            <a:off x="8661802" y="4937733"/>
            <a:ext cx="2564998" cy="1287421"/>
            <a:chOff x="8661802" y="4937733"/>
            <a:chExt cx="2564998" cy="1287421"/>
          </a:xfrm>
        </p:grpSpPr>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002E7EB-29C7-884E-8751-E6610DAFA2C1}"/>
                    </a:ext>
                  </a:extLst>
                </p:cNvPr>
                <p:cNvSpPr txBox="1"/>
                <p:nvPr/>
              </p:nvSpPr>
              <p:spPr>
                <a:xfrm>
                  <a:off x="8661802" y="4937733"/>
                  <a:ext cx="256499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+ 4</m:t>
                        </m:r>
                        <m:r>
                          <a:rPr lang="en-US" sz="2400" b="0" i="1" smtClean="0">
                            <a:latin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r>
                          <m:rPr>
                            <m:sty m:val="p"/>
                          </m:rPr>
                          <a:rPr lang="en-US" sz="2400" b="0" i="0" smtClean="0">
                            <a:latin typeface="Cambria Math" panose="02040503050406030204" pitchFamily="18" charset="0"/>
                            <a:ea typeface="Cambria Math" panose="02040503050406030204" pitchFamily="18" charset="0"/>
                          </a:rPr>
                          <m:t>Pr</m:t>
                        </m:r>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𝑣</m:t>
                        </m:r>
                        <m:r>
                          <a:rPr lang="en-US" sz="2400" b="0" i="1" smtClean="0">
                            <a:latin typeface="Cambria Math" panose="02040503050406030204" pitchFamily="18" charset="0"/>
                            <a:ea typeface="Cambria Math" panose="02040503050406030204" pitchFamily="18" charset="0"/>
                          </a:rPr>
                          <m:t>≥4</m:t>
                        </m:r>
                        <m: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9" name="TextBox 18">
                  <a:extLst>
                    <a:ext uri="{FF2B5EF4-FFF2-40B4-BE49-F238E27FC236}">
                      <a16:creationId xmlns:a16="http://schemas.microsoft.com/office/drawing/2014/main" id="{E002E7EB-29C7-884E-8751-E6610DAFA2C1}"/>
                    </a:ext>
                  </a:extLst>
                </p:cNvPr>
                <p:cNvSpPr txBox="1">
                  <a:spLocks noRot="1" noChangeAspect="1" noMove="1" noResize="1" noEditPoints="1" noAdjustHandles="1" noChangeArrowheads="1" noChangeShapeType="1" noTextEdit="1"/>
                </p:cNvSpPr>
                <p:nvPr/>
              </p:nvSpPr>
              <p:spPr>
                <a:xfrm>
                  <a:off x="8661802" y="4937733"/>
                  <a:ext cx="2564998" cy="461665"/>
                </a:xfrm>
                <a:prstGeom prst="rect">
                  <a:avLst/>
                </a:prstGeom>
                <a:blipFill>
                  <a:blip r:embed="rId17"/>
                  <a:stretch>
                    <a:fillRect b="-18421"/>
                  </a:stretch>
                </a:blipFill>
              </p:spPr>
              <p:txBody>
                <a:bodyPr/>
                <a:lstStyle/>
                <a:p>
                  <a:r>
                    <a:rPr lang="en-US">
                      <a:noFill/>
                    </a:rPr>
                    <a:t> </a:t>
                  </a:r>
                </a:p>
              </p:txBody>
            </p:sp>
          </mc:Fallback>
        </mc:AlternateContent>
        <p:sp>
          <p:nvSpPr>
            <p:cNvPr id="22" name="Left Brace 21">
              <a:extLst>
                <a:ext uri="{FF2B5EF4-FFF2-40B4-BE49-F238E27FC236}">
                  <a16:creationId xmlns:a16="http://schemas.microsoft.com/office/drawing/2014/main" id="{AD00BB93-1FE5-9640-A286-1F42A9ACCAFE}"/>
                </a:ext>
              </a:extLst>
            </p:cNvPr>
            <p:cNvSpPr/>
            <p:nvPr/>
          </p:nvSpPr>
          <p:spPr>
            <a:xfrm rot="16200000">
              <a:off x="9997614" y="4611193"/>
              <a:ext cx="161278" cy="198305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957638F1-C39C-3A43-9CD3-6DAABDF4BAB2}"/>
                    </a:ext>
                  </a:extLst>
                </p:cNvPr>
                <p:cNvSpPr txBox="1"/>
                <p:nvPr/>
              </p:nvSpPr>
              <p:spPr>
                <a:xfrm>
                  <a:off x="9809517" y="5763489"/>
                  <a:ext cx="7382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m:t>
                        </m:r>
                      </m:oMath>
                    </m:oMathPara>
                  </a14:m>
                  <a:endParaRPr lang="en-US" sz="2400" i="1" dirty="0"/>
                </a:p>
              </p:txBody>
            </p:sp>
          </mc:Choice>
          <mc:Fallback xmlns="">
            <p:sp>
              <p:nvSpPr>
                <p:cNvPr id="25" name="TextBox 24">
                  <a:extLst>
                    <a:ext uri="{FF2B5EF4-FFF2-40B4-BE49-F238E27FC236}">
                      <a16:creationId xmlns:a16="http://schemas.microsoft.com/office/drawing/2014/main" id="{957638F1-C39C-3A43-9CD3-6DAABDF4BAB2}"/>
                    </a:ext>
                  </a:extLst>
                </p:cNvPr>
                <p:cNvSpPr txBox="1">
                  <a:spLocks noRot="1" noChangeAspect="1" noMove="1" noResize="1" noEditPoints="1" noAdjustHandles="1" noChangeArrowheads="1" noChangeShapeType="1" noTextEdit="1"/>
                </p:cNvSpPr>
                <p:nvPr/>
              </p:nvSpPr>
              <p:spPr>
                <a:xfrm>
                  <a:off x="9809517" y="5763489"/>
                  <a:ext cx="738215" cy="461665"/>
                </a:xfrm>
                <a:prstGeom prst="rect">
                  <a:avLst/>
                </a:prstGeom>
                <a:blipFill>
                  <a:blip r:embed="rId18"/>
                  <a:stretch>
                    <a:fillRect/>
                  </a:stretch>
                </a:blipFill>
              </p:spPr>
              <p:txBody>
                <a:bodyPr/>
                <a:lstStyle/>
                <a:p>
                  <a:r>
                    <a:rPr lang="en-US">
                      <a:noFill/>
                    </a:rPr>
                    <a:t> </a:t>
                  </a:r>
                </a:p>
              </p:txBody>
            </p:sp>
          </mc:Fallback>
        </mc:AlternateContent>
      </p:grpSp>
      <p:grpSp>
        <p:nvGrpSpPr>
          <p:cNvPr id="10" name="Group 9">
            <a:extLst>
              <a:ext uri="{FF2B5EF4-FFF2-40B4-BE49-F238E27FC236}">
                <a16:creationId xmlns:a16="http://schemas.microsoft.com/office/drawing/2014/main" id="{FB0D50F4-31FD-BC47-8143-AD5AD044A431}"/>
              </a:ext>
            </a:extLst>
          </p:cNvPr>
          <p:cNvGrpSpPr/>
          <p:nvPr/>
        </p:nvGrpSpPr>
        <p:grpSpPr>
          <a:xfrm>
            <a:off x="7792278" y="1796119"/>
            <a:ext cx="1149106" cy="1046882"/>
            <a:chOff x="7792278" y="1796119"/>
            <a:chExt cx="1149106" cy="1046882"/>
          </a:xfrm>
        </p:grpSpPr>
        <p:pic>
          <p:nvPicPr>
            <p:cNvPr id="9" name="Picture 8">
              <a:extLst>
                <a:ext uri="{FF2B5EF4-FFF2-40B4-BE49-F238E27FC236}">
                  <a16:creationId xmlns:a16="http://schemas.microsoft.com/office/drawing/2014/main" id="{5EB28BE6-F07A-0443-A0CA-14133ED8DD3B}"/>
                </a:ext>
              </a:extLst>
            </p:cNvPr>
            <p:cNvPicPr>
              <a:picLocks noChangeAspect="1"/>
            </p:cNvPicPr>
            <p:nvPr/>
          </p:nvPicPr>
          <p:blipFill>
            <a:blip r:embed="rId19"/>
            <a:stretch>
              <a:fillRect/>
            </a:stretch>
          </p:blipFill>
          <p:spPr>
            <a:xfrm>
              <a:off x="8313722" y="2665201"/>
              <a:ext cx="177800" cy="177800"/>
            </a:xfrm>
            <a:prstGeom prst="rect">
              <a:avLst/>
            </a:prstGeom>
          </p:spPr>
        </p:pic>
        <p:sp>
          <p:nvSpPr>
            <p:cNvPr id="29" name="Oval 28">
              <a:extLst>
                <a:ext uri="{FF2B5EF4-FFF2-40B4-BE49-F238E27FC236}">
                  <a16:creationId xmlns:a16="http://schemas.microsoft.com/office/drawing/2014/main" id="{BAF4633F-72BC-C849-85CD-DADB9895E4D5}"/>
                </a:ext>
              </a:extLst>
            </p:cNvPr>
            <p:cNvSpPr/>
            <p:nvPr/>
          </p:nvSpPr>
          <p:spPr>
            <a:xfrm>
              <a:off x="7792278" y="1796119"/>
              <a:ext cx="1149106"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grpSp>
    </p:spTree>
    <p:custDataLst>
      <p:tags r:id="rId1"/>
    </p:custDataLst>
    <p:extLst>
      <p:ext uri="{BB962C8B-B14F-4D97-AF65-F5344CB8AC3E}">
        <p14:creationId xmlns:p14="http://schemas.microsoft.com/office/powerpoint/2010/main" val="420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63D46-F0D5-2C4B-AFED-4E2A8E2DE530}"/>
              </a:ext>
            </a:extLst>
          </p:cNvPr>
          <p:cNvSpPr>
            <a:spLocks noGrp="1"/>
          </p:cNvSpPr>
          <p:nvPr>
            <p:ph type="title"/>
          </p:nvPr>
        </p:nvSpPr>
        <p:spPr/>
        <p:txBody>
          <a:bodyPr/>
          <a:lstStyle/>
          <a:p>
            <a:r>
              <a:rPr lang="en-US"/>
              <a:t>Economics and Computation</a:t>
            </a:r>
            <a:endParaRPr lang="en-US" dirty="0"/>
          </a:p>
        </p:txBody>
      </p:sp>
      <p:sp>
        <p:nvSpPr>
          <p:cNvPr id="3" name="Content Placeholder 2">
            <a:extLst>
              <a:ext uri="{FF2B5EF4-FFF2-40B4-BE49-F238E27FC236}">
                <a16:creationId xmlns:a16="http://schemas.microsoft.com/office/drawing/2014/main" id="{D9D54861-A572-7449-ABE3-66E01CB5E7A9}"/>
              </a:ext>
            </a:extLst>
          </p:cNvPr>
          <p:cNvSpPr>
            <a:spLocks noGrp="1"/>
          </p:cNvSpPr>
          <p:nvPr>
            <p:ph idx="1"/>
          </p:nvPr>
        </p:nvSpPr>
        <p:spPr>
          <a:xfrm>
            <a:off x="838200" y="1825625"/>
            <a:ext cx="10515600" cy="1155785"/>
          </a:xfrm>
        </p:spPr>
        <p:txBody>
          <a:bodyPr/>
          <a:lstStyle/>
          <a:p>
            <a:r>
              <a:rPr lang="en-US" dirty="0"/>
              <a:t>Many computer science applications require economic reasoning</a:t>
            </a:r>
          </a:p>
        </p:txBody>
      </p:sp>
      <p:sp>
        <p:nvSpPr>
          <p:cNvPr id="10" name="Slide Number Placeholder 9">
            <a:extLst>
              <a:ext uri="{FF2B5EF4-FFF2-40B4-BE49-F238E27FC236}">
                <a16:creationId xmlns:a16="http://schemas.microsoft.com/office/drawing/2014/main" id="{5199E1D1-916F-2242-9C64-04E87924EE00}"/>
              </a:ext>
            </a:extLst>
          </p:cNvPr>
          <p:cNvSpPr>
            <a:spLocks noGrp="1"/>
          </p:cNvSpPr>
          <p:nvPr>
            <p:ph type="sldNum" sz="quarter" idx="12"/>
          </p:nvPr>
        </p:nvSpPr>
        <p:spPr/>
        <p:txBody>
          <a:bodyPr/>
          <a:lstStyle/>
          <a:p>
            <a:fld id="{C0E737A0-9836-0546-90C2-916B04F48200}" type="slidenum">
              <a:rPr lang="en-US" smtClean="0"/>
              <a:t>2</a:t>
            </a:fld>
            <a:endParaRPr lang="en-US" dirty="0"/>
          </a:p>
        </p:txBody>
      </p:sp>
      <p:sp>
        <p:nvSpPr>
          <p:cNvPr id="26" name="Content Placeholder 2">
            <a:extLst>
              <a:ext uri="{FF2B5EF4-FFF2-40B4-BE49-F238E27FC236}">
                <a16:creationId xmlns:a16="http://schemas.microsoft.com/office/drawing/2014/main" id="{1F90CC51-BA14-0E47-B9C4-759259C69D81}"/>
              </a:ext>
            </a:extLst>
          </p:cNvPr>
          <p:cNvSpPr txBox="1">
            <a:spLocks/>
          </p:cNvSpPr>
          <p:nvPr/>
        </p:nvSpPr>
        <p:spPr>
          <a:xfrm>
            <a:off x="838200" y="4324209"/>
            <a:ext cx="1984531" cy="18527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2" name="TextBox 21">
            <a:extLst>
              <a:ext uri="{FF2B5EF4-FFF2-40B4-BE49-F238E27FC236}">
                <a16:creationId xmlns:a16="http://schemas.microsoft.com/office/drawing/2014/main" id="{E5951784-2FA6-9C48-BE34-0CBE3D969953}"/>
              </a:ext>
            </a:extLst>
          </p:cNvPr>
          <p:cNvSpPr txBox="1"/>
          <p:nvPr/>
        </p:nvSpPr>
        <p:spPr>
          <a:xfrm>
            <a:off x="8542578" y="4623290"/>
            <a:ext cx="1300099" cy="369332"/>
          </a:xfrm>
          <a:prstGeom prst="rect">
            <a:avLst/>
          </a:prstGeom>
          <a:noFill/>
        </p:spPr>
        <p:txBody>
          <a:bodyPr wrap="none" rtlCol="0">
            <a:spAutoFit/>
          </a:bodyPr>
          <a:lstStyle/>
          <a:p>
            <a:r>
              <a:rPr lang="en-US" dirty="0"/>
              <a:t>Blockchains</a:t>
            </a:r>
          </a:p>
        </p:txBody>
      </p:sp>
      <p:grpSp>
        <p:nvGrpSpPr>
          <p:cNvPr id="12" name="Group 11">
            <a:extLst>
              <a:ext uri="{FF2B5EF4-FFF2-40B4-BE49-F238E27FC236}">
                <a16:creationId xmlns:a16="http://schemas.microsoft.com/office/drawing/2014/main" id="{5FB9D5A0-3DFA-104D-A726-0219BC370C4F}"/>
              </a:ext>
            </a:extLst>
          </p:cNvPr>
          <p:cNvGrpSpPr/>
          <p:nvPr/>
        </p:nvGrpSpPr>
        <p:grpSpPr>
          <a:xfrm>
            <a:off x="4345064" y="2395013"/>
            <a:ext cx="2869446" cy="3251559"/>
            <a:chOff x="4345064" y="2395013"/>
            <a:chExt cx="2869446" cy="3251559"/>
          </a:xfrm>
        </p:grpSpPr>
        <p:grpSp>
          <p:nvGrpSpPr>
            <p:cNvPr id="11" name="Group 10">
              <a:extLst>
                <a:ext uri="{FF2B5EF4-FFF2-40B4-BE49-F238E27FC236}">
                  <a16:creationId xmlns:a16="http://schemas.microsoft.com/office/drawing/2014/main" id="{1A24410E-B2D9-FA45-94EB-FB181CD9E8F4}"/>
                </a:ext>
              </a:extLst>
            </p:cNvPr>
            <p:cNvGrpSpPr/>
            <p:nvPr/>
          </p:nvGrpSpPr>
          <p:grpSpPr>
            <a:xfrm>
              <a:off x="4345064" y="2395013"/>
              <a:ext cx="2743201" cy="2617290"/>
              <a:chOff x="7241444" y="3019163"/>
              <a:chExt cx="3852863" cy="3676020"/>
            </a:xfrm>
          </p:grpSpPr>
          <p:pic>
            <p:nvPicPr>
              <p:cNvPr id="2056" name="Picture 8">
                <a:extLst>
                  <a:ext uri="{FF2B5EF4-FFF2-40B4-BE49-F238E27FC236}">
                    <a16:creationId xmlns:a16="http://schemas.microsoft.com/office/drawing/2014/main" id="{DE782039-011B-8C42-8F3C-4CB5D35168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1444" y="3019163"/>
                <a:ext cx="3852863" cy="272501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27B1754-F819-664A-93DA-03FC7929BD5C}"/>
                  </a:ext>
                </a:extLst>
              </p:cNvPr>
              <p:cNvSpPr/>
              <p:nvPr/>
            </p:nvSpPr>
            <p:spPr>
              <a:xfrm>
                <a:off x="7462169" y="6176451"/>
                <a:ext cx="2438759" cy="518732"/>
              </a:xfrm>
              <a:prstGeom prst="rect">
                <a:avLst/>
              </a:prstGeom>
            </p:spPr>
            <p:txBody>
              <a:bodyPr wrap="none">
                <a:spAutoFit/>
              </a:bodyPr>
              <a:lstStyle/>
              <a:p>
                <a:r>
                  <a:rPr lang="en-US" dirty="0">
                    <a:solidFill>
                      <a:srgbClr val="202122"/>
                    </a:solidFill>
                    <a:latin typeface="Arial" panose="020B0604020202020204" pitchFamily="34" charset="0"/>
                  </a:rPr>
                  <a:t>Internet routing</a:t>
                </a:r>
                <a:endParaRPr lang="en-US" dirty="0"/>
              </a:p>
            </p:txBody>
          </p:sp>
        </p:grpSp>
        <p:sp>
          <p:nvSpPr>
            <p:cNvPr id="38" name="TextBox 37">
              <a:extLst>
                <a:ext uri="{FF2B5EF4-FFF2-40B4-BE49-F238E27FC236}">
                  <a16:creationId xmlns:a16="http://schemas.microsoft.com/office/drawing/2014/main" id="{F3EE73B2-3982-614C-868F-95A37D042FAF}"/>
                </a:ext>
              </a:extLst>
            </p:cNvPr>
            <p:cNvSpPr txBox="1"/>
            <p:nvPr/>
          </p:nvSpPr>
          <p:spPr>
            <a:xfrm>
              <a:off x="4667146" y="5061797"/>
              <a:ext cx="2547364" cy="584775"/>
            </a:xfrm>
            <a:prstGeom prst="rect">
              <a:avLst/>
            </a:prstGeom>
            <a:noFill/>
          </p:spPr>
          <p:txBody>
            <a:bodyPr wrap="none" rtlCol="0">
              <a:spAutoFit/>
            </a:bodyPr>
            <a:lstStyle/>
            <a:p>
              <a:pPr marL="285750" indent="-285750">
                <a:buFont typeface="Arial" panose="020B0604020202020204" pitchFamily="34" charset="0"/>
                <a:buChar char="•"/>
              </a:pPr>
              <a:r>
                <a:rPr lang="en-US" sz="1600" dirty="0"/>
                <a:t>Network formation: BGP.</a:t>
              </a:r>
            </a:p>
            <a:p>
              <a:pPr marL="285750" indent="-285750">
                <a:buFont typeface="Arial" panose="020B0604020202020204" pitchFamily="34" charset="0"/>
                <a:buChar char="•"/>
              </a:pPr>
              <a:r>
                <a:rPr lang="en-US" sz="1600" dirty="0"/>
                <a:t>Congestion games.</a:t>
              </a:r>
            </a:p>
          </p:txBody>
        </p:sp>
      </p:grpSp>
      <p:grpSp>
        <p:nvGrpSpPr>
          <p:cNvPr id="13" name="Group 12">
            <a:extLst>
              <a:ext uri="{FF2B5EF4-FFF2-40B4-BE49-F238E27FC236}">
                <a16:creationId xmlns:a16="http://schemas.microsoft.com/office/drawing/2014/main" id="{DEB3772B-8AF6-4C4A-A8BF-B57A143EDF50}"/>
              </a:ext>
            </a:extLst>
          </p:cNvPr>
          <p:cNvGrpSpPr/>
          <p:nvPr/>
        </p:nvGrpSpPr>
        <p:grpSpPr>
          <a:xfrm>
            <a:off x="7418859" y="2494186"/>
            <a:ext cx="3592801" cy="3398608"/>
            <a:chOff x="7418859" y="2494186"/>
            <a:chExt cx="3592801" cy="3398608"/>
          </a:xfrm>
        </p:grpSpPr>
        <p:sp>
          <p:nvSpPr>
            <p:cNvPr id="39" name="TextBox 38">
              <a:extLst>
                <a:ext uri="{FF2B5EF4-FFF2-40B4-BE49-F238E27FC236}">
                  <a16:creationId xmlns:a16="http://schemas.microsoft.com/office/drawing/2014/main" id="{A358F2C7-35CD-544E-8560-E144475E3FCB}"/>
                </a:ext>
              </a:extLst>
            </p:cNvPr>
            <p:cNvSpPr txBox="1"/>
            <p:nvPr/>
          </p:nvSpPr>
          <p:spPr>
            <a:xfrm>
              <a:off x="7418859" y="5061797"/>
              <a:ext cx="3592801" cy="830997"/>
            </a:xfrm>
            <a:prstGeom prst="rect">
              <a:avLst/>
            </a:prstGeom>
            <a:noFill/>
          </p:spPr>
          <p:txBody>
            <a:bodyPr wrap="square" rtlCol="0">
              <a:spAutoFit/>
            </a:bodyPr>
            <a:lstStyle/>
            <a:p>
              <a:pPr marL="285750" indent="-285750">
                <a:buFont typeface="Arial" panose="020B0604020202020204" pitchFamily="34" charset="0"/>
                <a:buChar char="•"/>
              </a:pPr>
              <a:r>
                <a:rPr lang="en-US" sz="1600" dirty="0"/>
                <a:t>Cryptocurrencies: Bitcoin, Ethereum.</a:t>
              </a:r>
            </a:p>
            <a:p>
              <a:pPr marL="285750" indent="-285750">
                <a:buFont typeface="Arial" panose="020B0604020202020204" pitchFamily="34" charset="0"/>
                <a:buChar char="•"/>
              </a:pPr>
              <a:r>
                <a:rPr lang="en-US" sz="1600" dirty="0"/>
                <a:t>Decentralized applications in finance, healthcare, supply-chain, …</a:t>
              </a:r>
            </a:p>
          </p:txBody>
        </p:sp>
        <p:grpSp>
          <p:nvGrpSpPr>
            <p:cNvPr id="7" name="Group 6">
              <a:extLst>
                <a:ext uri="{FF2B5EF4-FFF2-40B4-BE49-F238E27FC236}">
                  <a16:creationId xmlns:a16="http://schemas.microsoft.com/office/drawing/2014/main" id="{AD972DD8-A81D-7247-A091-E830352BDF00}"/>
                </a:ext>
              </a:extLst>
            </p:cNvPr>
            <p:cNvGrpSpPr/>
            <p:nvPr/>
          </p:nvGrpSpPr>
          <p:grpSpPr>
            <a:xfrm>
              <a:off x="7418859" y="2494186"/>
              <a:ext cx="3592801" cy="2179268"/>
              <a:chOff x="7418859" y="2494186"/>
              <a:chExt cx="3592801" cy="2179268"/>
            </a:xfrm>
          </p:grpSpPr>
          <p:pic>
            <p:nvPicPr>
              <p:cNvPr id="21" name="Picture 8" descr="8 of the Most Well-Known Types of Cryptocurrencies">
                <a:extLst>
                  <a:ext uri="{FF2B5EF4-FFF2-40B4-BE49-F238E27FC236}">
                    <a16:creationId xmlns:a16="http://schemas.microsoft.com/office/drawing/2014/main" id="{5A5D76EB-DDE0-1040-B5B2-5C63D81255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8859" y="2494186"/>
                <a:ext cx="3592801" cy="18714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0E10940-6719-D342-BEBF-8A21DF551198}"/>
                  </a:ext>
                </a:extLst>
              </p:cNvPr>
              <p:cNvSpPr txBox="1"/>
              <p:nvPr/>
            </p:nvSpPr>
            <p:spPr>
              <a:xfrm>
                <a:off x="7418859" y="4365677"/>
                <a:ext cx="1631409" cy="307777"/>
              </a:xfrm>
              <a:prstGeom prst="rect">
                <a:avLst/>
              </a:prstGeom>
              <a:noFill/>
            </p:spPr>
            <p:txBody>
              <a:bodyPr wrap="none" rtlCol="0">
                <a:spAutoFit/>
              </a:bodyPr>
              <a:lstStyle/>
              <a:p>
                <a:r>
                  <a:rPr lang="en-US" sz="1400" dirty="0">
                    <a:solidFill>
                      <a:schemeClr val="bg2">
                        <a:lumMod val="50000"/>
                      </a:schemeClr>
                    </a:solidFill>
                  </a:rPr>
                  <a:t>Source: Equity Trust</a:t>
                </a:r>
              </a:p>
            </p:txBody>
          </p:sp>
        </p:grpSp>
      </p:grpSp>
      <p:grpSp>
        <p:nvGrpSpPr>
          <p:cNvPr id="9" name="Group 8">
            <a:extLst>
              <a:ext uri="{FF2B5EF4-FFF2-40B4-BE49-F238E27FC236}">
                <a16:creationId xmlns:a16="http://schemas.microsoft.com/office/drawing/2014/main" id="{E58E317B-E143-374C-816C-8F2C43DC4E7F}"/>
              </a:ext>
            </a:extLst>
          </p:cNvPr>
          <p:cNvGrpSpPr/>
          <p:nvPr/>
        </p:nvGrpSpPr>
        <p:grpSpPr>
          <a:xfrm>
            <a:off x="838201" y="2604408"/>
            <a:ext cx="3828946" cy="3523456"/>
            <a:chOff x="838201" y="2604408"/>
            <a:chExt cx="3828946" cy="3523456"/>
          </a:xfrm>
        </p:grpSpPr>
        <p:sp>
          <p:nvSpPr>
            <p:cNvPr id="20" name="TextBox 19">
              <a:extLst>
                <a:ext uri="{FF2B5EF4-FFF2-40B4-BE49-F238E27FC236}">
                  <a16:creationId xmlns:a16="http://schemas.microsoft.com/office/drawing/2014/main" id="{980945FD-9DE2-5D47-9E14-9D60F08168B8}"/>
                </a:ext>
              </a:extLst>
            </p:cNvPr>
            <p:cNvSpPr txBox="1"/>
            <p:nvPr/>
          </p:nvSpPr>
          <p:spPr>
            <a:xfrm>
              <a:off x="1652025" y="4642971"/>
              <a:ext cx="1736373" cy="369332"/>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Online Markets</a:t>
              </a:r>
            </a:p>
          </p:txBody>
        </p:sp>
        <p:sp>
          <p:nvSpPr>
            <p:cNvPr id="25" name="TextBox 24">
              <a:extLst>
                <a:ext uri="{FF2B5EF4-FFF2-40B4-BE49-F238E27FC236}">
                  <a16:creationId xmlns:a16="http://schemas.microsoft.com/office/drawing/2014/main" id="{6F3576FF-CDC4-974F-8C8B-B864DE48E6BC}"/>
                </a:ext>
              </a:extLst>
            </p:cNvPr>
            <p:cNvSpPr txBox="1"/>
            <p:nvPr/>
          </p:nvSpPr>
          <p:spPr>
            <a:xfrm>
              <a:off x="838201" y="5050646"/>
              <a:ext cx="3828946"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a:t>Auctions: eBay.</a:t>
              </a:r>
            </a:p>
            <a:p>
              <a:pPr marL="285750" indent="-285750">
                <a:buFont typeface="Arial" panose="020B0604020202020204" pitchFamily="34" charset="0"/>
                <a:buChar char="•"/>
              </a:pPr>
              <a:r>
                <a:rPr lang="en-US" sz="1600" dirty="0"/>
                <a:t>Sharing economy: Uber, Lift, Airbnb.</a:t>
              </a:r>
            </a:p>
            <a:p>
              <a:pPr marL="285750" indent="-285750">
                <a:buFont typeface="Arial" panose="020B0604020202020204" pitchFamily="34" charset="0"/>
                <a:buChar char="•"/>
              </a:pPr>
              <a:r>
                <a:rPr lang="en-US" sz="1600" dirty="0"/>
                <a:t>Advertisement: Bing, Google, Facebook.</a:t>
              </a:r>
            </a:p>
            <a:p>
              <a:endParaRPr lang="en-US" sz="1600" dirty="0"/>
            </a:p>
          </p:txBody>
        </p:sp>
        <p:grpSp>
          <p:nvGrpSpPr>
            <p:cNvPr id="6" name="Group 5">
              <a:extLst>
                <a:ext uri="{FF2B5EF4-FFF2-40B4-BE49-F238E27FC236}">
                  <a16:creationId xmlns:a16="http://schemas.microsoft.com/office/drawing/2014/main" id="{60CCDE17-5532-D147-A181-572BD555DAA8}"/>
                </a:ext>
              </a:extLst>
            </p:cNvPr>
            <p:cNvGrpSpPr/>
            <p:nvPr/>
          </p:nvGrpSpPr>
          <p:grpSpPr>
            <a:xfrm>
              <a:off x="869909" y="2604408"/>
              <a:ext cx="3084156" cy="2038563"/>
              <a:chOff x="869909" y="2604408"/>
              <a:chExt cx="3084156" cy="2038563"/>
            </a:xfrm>
          </p:grpSpPr>
          <p:pic>
            <p:nvPicPr>
              <p:cNvPr id="19" name="Picture 18" descr="A pair of keys on a keyboard&#10;&#10;Description automatically generated with low confidence">
                <a:extLst>
                  <a:ext uri="{FF2B5EF4-FFF2-40B4-BE49-F238E27FC236}">
                    <a16:creationId xmlns:a16="http://schemas.microsoft.com/office/drawing/2014/main" id="{6057EA97-6823-0F4B-B486-915DF5C04063}"/>
                  </a:ext>
                </a:extLst>
              </p:cNvPr>
              <p:cNvPicPr>
                <a:picLocks noChangeAspect="1"/>
              </p:cNvPicPr>
              <p:nvPr/>
            </p:nvPicPr>
            <p:blipFill>
              <a:blip r:embed="rId5"/>
              <a:stretch>
                <a:fillRect/>
              </a:stretch>
            </p:blipFill>
            <p:spPr>
              <a:xfrm>
                <a:off x="906771" y="2604408"/>
                <a:ext cx="3047294" cy="1714611"/>
              </a:xfrm>
              <a:prstGeom prst="rect">
                <a:avLst/>
              </a:prstGeom>
            </p:spPr>
          </p:pic>
          <p:sp>
            <p:nvSpPr>
              <p:cNvPr id="5" name="TextBox 4">
                <a:extLst>
                  <a:ext uri="{FF2B5EF4-FFF2-40B4-BE49-F238E27FC236}">
                    <a16:creationId xmlns:a16="http://schemas.microsoft.com/office/drawing/2014/main" id="{4E685C9F-FFFF-BD47-9B92-47B8A9156751}"/>
                  </a:ext>
                </a:extLst>
              </p:cNvPr>
              <p:cNvSpPr txBox="1"/>
              <p:nvPr/>
            </p:nvSpPr>
            <p:spPr>
              <a:xfrm>
                <a:off x="869909" y="4335194"/>
                <a:ext cx="2302810" cy="307777"/>
              </a:xfrm>
              <a:prstGeom prst="rect">
                <a:avLst/>
              </a:prstGeom>
              <a:noFill/>
            </p:spPr>
            <p:txBody>
              <a:bodyPr wrap="none" rtlCol="0">
                <a:spAutoFit/>
              </a:bodyPr>
              <a:lstStyle/>
              <a:p>
                <a:r>
                  <a:rPr lang="en-US" sz="1400" dirty="0">
                    <a:solidFill>
                      <a:schemeClr val="bg2">
                        <a:lumMod val="50000"/>
                      </a:schemeClr>
                    </a:solidFill>
                  </a:rPr>
                  <a:t>Source: Public Auction Finder</a:t>
                </a:r>
              </a:p>
            </p:txBody>
          </p:sp>
        </p:grpSp>
      </p:grpSp>
    </p:spTree>
    <p:extLst>
      <p:ext uri="{BB962C8B-B14F-4D97-AF65-F5344CB8AC3E}">
        <p14:creationId xmlns:p14="http://schemas.microsoft.com/office/powerpoint/2010/main" val="21462911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C13DD2C-0767-0541-9782-D6292AE93EB8}"/>
              </a:ext>
            </a:extLst>
          </p:cNvPr>
          <p:cNvGrpSpPr/>
          <p:nvPr/>
        </p:nvGrpSpPr>
        <p:grpSpPr>
          <a:xfrm>
            <a:off x="4270079" y="4616053"/>
            <a:ext cx="4301359" cy="1848119"/>
            <a:chOff x="4270079" y="4616053"/>
            <a:chExt cx="4301359" cy="1848119"/>
          </a:xfrm>
        </p:grpSpPr>
        <p:sp>
          <p:nvSpPr>
            <p:cNvPr id="12" name="Oval 11">
              <a:extLst>
                <a:ext uri="{FF2B5EF4-FFF2-40B4-BE49-F238E27FC236}">
                  <a16:creationId xmlns:a16="http://schemas.microsoft.com/office/drawing/2014/main" id="{1A92112E-AF7A-8A46-8629-D8F8A95AA346}"/>
                </a:ext>
              </a:extLst>
            </p:cNvPr>
            <p:cNvSpPr/>
            <p:nvPr/>
          </p:nvSpPr>
          <p:spPr>
            <a:xfrm>
              <a:off x="4270079" y="4616053"/>
              <a:ext cx="2986249" cy="1848119"/>
            </a:xfrm>
            <a:prstGeom prst="ellipse">
              <a:avLst/>
            </a:prstGeom>
            <a:solidFill>
              <a:schemeClr val="bg1"/>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6C43417C-0F3E-2E40-9280-4AE958950B63}"/>
                </a:ext>
              </a:extLst>
            </p:cNvPr>
            <p:cNvSpPr txBox="1"/>
            <p:nvPr/>
          </p:nvSpPr>
          <p:spPr>
            <a:xfrm>
              <a:off x="7192610" y="4937206"/>
              <a:ext cx="1378828" cy="523220"/>
            </a:xfrm>
            <a:prstGeom prst="rect">
              <a:avLst/>
            </a:prstGeom>
            <a:noFill/>
          </p:spPr>
          <p:txBody>
            <a:bodyPr wrap="square" rtlCol="0">
              <a:spAutoFit/>
            </a:bodyPr>
            <a:lstStyle/>
            <a:p>
              <a:r>
                <a:rPr lang="en-US" sz="2800" dirty="0"/>
                <a:t>Regular</a:t>
              </a:r>
            </a:p>
          </p:txBody>
        </p:sp>
      </p:grpSp>
      <p:sp>
        <p:nvSpPr>
          <p:cNvPr id="2" name="Title 1">
            <a:extLst>
              <a:ext uri="{FF2B5EF4-FFF2-40B4-BE49-F238E27FC236}">
                <a16:creationId xmlns:a16="http://schemas.microsoft.com/office/drawing/2014/main" id="{6297EE3F-9F1C-CD4A-8947-1D124F44E270}"/>
              </a:ext>
            </a:extLst>
          </p:cNvPr>
          <p:cNvSpPr>
            <a:spLocks noGrp="1"/>
          </p:cNvSpPr>
          <p:nvPr>
            <p:ph type="title"/>
          </p:nvPr>
        </p:nvSpPr>
        <p:spPr/>
        <p:txBody>
          <a:bodyPr/>
          <a:lstStyle/>
          <a:p>
            <a:r>
              <a:rPr lang="en-US" dirty="0"/>
              <a:t>Main results</a:t>
            </a:r>
          </a:p>
        </p:txBody>
      </p:sp>
      <p:sp>
        <p:nvSpPr>
          <p:cNvPr id="56" name="TextBox 55">
            <a:extLst>
              <a:ext uri="{FF2B5EF4-FFF2-40B4-BE49-F238E27FC236}">
                <a16:creationId xmlns:a16="http://schemas.microsoft.com/office/drawing/2014/main" id="{0A8C2C04-EEC6-F340-8E81-C1A522A38B58}"/>
              </a:ext>
            </a:extLst>
          </p:cNvPr>
          <p:cNvSpPr txBox="1"/>
          <p:nvPr/>
        </p:nvSpPr>
        <p:spPr>
          <a:xfrm>
            <a:off x="6023797" y="5833598"/>
            <a:ext cx="184731" cy="369332"/>
          </a:xfrm>
          <a:prstGeom prst="rect">
            <a:avLst/>
          </a:prstGeom>
          <a:noFill/>
        </p:spPr>
        <p:txBody>
          <a:bodyPr wrap="none" rtlCol="0">
            <a:spAutoFit/>
          </a:bodyPr>
          <a:lstStyle/>
          <a:p>
            <a:endParaRPr lang="en-US"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4BF676B-7F33-8B40-A2A8-21A7EBC933E6}"/>
                  </a:ext>
                </a:extLst>
              </p:cNvPr>
              <p:cNvSpPr txBox="1"/>
              <p:nvPr/>
            </p:nvSpPr>
            <p:spPr>
              <a:xfrm>
                <a:off x="820685" y="1630481"/>
                <a:ext cx="9887258" cy="3416320"/>
              </a:xfrm>
              <a:prstGeom prst="rect">
                <a:avLst/>
              </a:prstGeom>
              <a:noFill/>
            </p:spPr>
            <p:txBody>
              <a:bodyPr wrap="none" rtlCol="0">
                <a:spAutoFit/>
              </a:bodyPr>
              <a:lstStyle/>
              <a:p>
                <a:pPr marL="342900" indent="-342900">
                  <a:buFont typeface="Arial" panose="020B0604020202020204" pitchFamily="34" charset="0"/>
                  <a:buChar char="•"/>
                </a:pPr>
                <a:r>
                  <a:rPr lang="en-US" sz="2400" b="1" dirty="0">
                    <a:solidFill>
                      <a:schemeClr val="accent6">
                        <a:lumMod val="75000"/>
                      </a:schemeClr>
                    </a:solidFill>
                  </a:rPr>
                  <a:t>MHR Distributions:</a:t>
                </a:r>
              </a:p>
              <a:p>
                <a:pPr marL="800100" lvl="1" indent="-342900">
                  <a:buFont typeface="Arial" panose="020B0604020202020204" pitchFamily="34" charset="0"/>
                  <a:buChar char="•"/>
                </a:pPr>
                <a:r>
                  <a:rPr lang="en-US" sz="2400" dirty="0"/>
                  <a:t>DRA </a:t>
                </a:r>
                <a:r>
                  <a:rPr lang="en-US" sz="2400" b="1" dirty="0"/>
                  <a:t>IS</a:t>
                </a:r>
                <a:r>
                  <a:rPr lang="en-US" sz="2400" dirty="0"/>
                  <a:t> Credible when penalties </a:t>
                </a:r>
                <a14:m>
                  <m:oMath xmlns:m="http://schemas.openxmlformats.org/officeDocument/2006/math">
                    <m:r>
                      <a:rPr lang="en-US" sz="2400" b="0" i="1" smtClean="0">
                        <a:latin typeface="Cambria Math" panose="02040503050406030204" pitchFamily="18"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𝑛</m:t>
                        </m:r>
                        <m:r>
                          <a:rPr lang="en-US" sz="2400" b="0" i="1" smtClean="0">
                            <a:latin typeface="Cambria Math" panose="02040503050406030204" pitchFamily="18" charset="0"/>
                          </a:rPr>
                          <m:t>, </m:t>
                        </m:r>
                        <m:r>
                          <a:rPr lang="en-US" sz="2400" b="0" i="1" smtClean="0">
                            <a:latin typeface="Cambria Math" panose="02040503050406030204" pitchFamily="18" charset="0"/>
                          </a:rPr>
                          <m:t>𝐷</m:t>
                        </m:r>
                      </m:e>
                    </m:d>
                    <m:r>
                      <a:rPr lang="en-US" sz="2400" b="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𝐷</m:t>
                    </m:r>
                    <m:r>
                      <a:rPr lang="en-US" sz="2400" b="0" i="1" smtClean="0">
                        <a:latin typeface="Cambria Math" panose="02040503050406030204" pitchFamily="18" charset="0"/>
                      </a:rPr>
                      <m:t>)</m:t>
                    </m:r>
                  </m:oMath>
                </a14:m>
                <a:r>
                  <a:rPr lang="en-US" sz="2400" dirty="0"/>
                  <a:t>.</a:t>
                </a:r>
              </a:p>
              <a:p>
                <a:pPr marL="342900" indent="-342900">
                  <a:buFont typeface="Arial" panose="020B0604020202020204" pitchFamily="34" charset="0"/>
                  <a:buChar char="•"/>
                </a:pPr>
                <a:r>
                  <a:rPr lang="en-US" sz="2400" b="1" dirty="0">
                    <a:solidFill>
                      <a:schemeClr val="accent6">
                        <a:lumMod val="75000"/>
                      </a:schemeClr>
                    </a:solidFill>
                  </a:rPr>
                  <a:t>Regular Distributions:</a:t>
                </a:r>
              </a:p>
              <a:p>
                <a:pPr marL="800100" lvl="1" indent="-342900">
                  <a:buFont typeface="Arial" panose="020B0604020202020204" pitchFamily="34" charset="0"/>
                  <a:buChar char="•"/>
                </a:pPr>
                <a:r>
                  <a:rPr lang="en-US" sz="2400" dirty="0"/>
                  <a:t>DRA </a:t>
                </a:r>
                <a:r>
                  <a:rPr lang="en-US" sz="2400" b="1" dirty="0"/>
                  <a:t>IS</a:t>
                </a:r>
                <a:r>
                  <a:rPr lang="en-US" sz="2400" dirty="0"/>
                  <a:t> </a:t>
                </a:r>
                <a:r>
                  <a:rPr lang="en-US" sz="2400" b="1" dirty="0"/>
                  <a:t>NOT</a:t>
                </a:r>
                <a:r>
                  <a:rPr lang="en-US" sz="2400" dirty="0"/>
                  <a:t> always credible.</a:t>
                </a:r>
              </a:p>
              <a:p>
                <a:pPr marL="1257300" lvl="2" indent="-342900">
                  <a:buFont typeface="Arial" panose="020B0604020202020204" pitchFamily="34" charset="0"/>
                  <a:buChar char="•"/>
                </a:pPr>
                <a:r>
                  <a:rPr lang="en-US" sz="2400" dirty="0"/>
                  <a:t>There is a distribution where the optimal auction has revenue 1.</a:t>
                </a:r>
              </a:p>
              <a:p>
                <a:pPr marL="1257300" lvl="2" indent="-342900">
                  <a:buFont typeface="Arial" panose="020B0604020202020204" pitchFamily="34" charset="0"/>
                  <a:buChar char="•"/>
                </a:pPr>
                <a:r>
                  <a:rPr lang="en-US" sz="2400" b="1" dirty="0"/>
                  <a:t>YET</a:t>
                </a:r>
                <a:r>
                  <a:rPr lang="en-US" sz="2400" dirty="0"/>
                  <a:t>, for any penalty </a:t>
                </a:r>
                <a14:m>
                  <m:oMath xmlns:m="http://schemas.openxmlformats.org/officeDocument/2006/math">
                    <m:r>
                      <a:rPr lang="en-US" sz="2400" i="1" dirty="0">
                        <a:latin typeface="Cambria Math" panose="02040503050406030204" pitchFamily="18" charset="0"/>
                      </a:rPr>
                      <m:t>𝑓</m:t>
                    </m:r>
                    <m:r>
                      <a:rPr lang="en-US" sz="2400" i="1" dirty="0">
                        <a:latin typeface="Cambria Math" panose="02040503050406030204" pitchFamily="18" charset="0"/>
                      </a:rPr>
                      <m:t>(</m:t>
                    </m:r>
                    <m:r>
                      <a:rPr lang="en-US" sz="2400" i="1" dirty="0">
                        <a:latin typeface="Cambria Math" panose="02040503050406030204" pitchFamily="18" charset="0"/>
                      </a:rPr>
                      <m:t>𝑛</m:t>
                    </m:r>
                    <m:r>
                      <a:rPr lang="en-US" sz="2400" i="1" dirty="0">
                        <a:latin typeface="Cambria Math" panose="02040503050406030204" pitchFamily="18" charset="0"/>
                      </a:rPr>
                      <m:t>, </m:t>
                    </m:r>
                    <m:r>
                      <a:rPr lang="en-US" sz="2400" i="1" dirty="0">
                        <a:latin typeface="Cambria Math" panose="02040503050406030204" pitchFamily="18" charset="0"/>
                      </a:rPr>
                      <m:t>𝐷</m:t>
                    </m:r>
                    <m:r>
                      <a:rPr lang="en-US" sz="2400" i="1" dirty="0">
                        <a:latin typeface="Cambria Math" panose="02040503050406030204" pitchFamily="18" charset="0"/>
                      </a:rPr>
                      <m:t>)</m:t>
                    </m:r>
                  </m:oMath>
                </a14:m>
                <a:r>
                  <a:rPr lang="en-US" sz="2400" dirty="0"/>
                  <a:t>, the auctioneer can extract </a:t>
                </a:r>
                <a14:m>
                  <m:oMath xmlns:m="http://schemas.openxmlformats.org/officeDocument/2006/math">
                    <m:r>
                      <a:rPr lang="en-US" sz="2400" i="1">
                        <a:latin typeface="Cambria Math" panose="02040503050406030204" pitchFamily="18" charset="0"/>
                        <a:ea typeface="Cambria Math" panose="02040503050406030204" pitchFamily="18" charset="0"/>
                      </a:rPr>
                      <m:t>∞</m:t>
                    </m:r>
                  </m:oMath>
                </a14:m>
                <a:r>
                  <a:rPr lang="en-US" sz="2400" dirty="0"/>
                  <a:t> revenue.</a:t>
                </a:r>
              </a:p>
              <a:p>
                <a:pPr marL="800100" lvl="1" indent="-342900">
                  <a:buFont typeface="Arial" panose="020B0604020202020204" pitchFamily="34" charset="0"/>
                  <a:buChar char="•"/>
                </a:pPr>
                <a:endParaRPr lang="en-US" sz="2400" dirty="0"/>
              </a:p>
              <a:p>
                <a:pPr marL="800100" lvl="1"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p:txBody>
          </p:sp>
        </mc:Choice>
        <mc:Fallback>
          <p:sp>
            <p:nvSpPr>
              <p:cNvPr id="8" name="TextBox 7">
                <a:extLst>
                  <a:ext uri="{FF2B5EF4-FFF2-40B4-BE49-F238E27FC236}">
                    <a16:creationId xmlns:a16="http://schemas.microsoft.com/office/drawing/2014/main" id="{E4BF676B-7F33-8B40-A2A8-21A7EBC933E6}"/>
                  </a:ext>
                </a:extLst>
              </p:cNvPr>
              <p:cNvSpPr txBox="1">
                <a:spLocks noRot="1" noChangeAspect="1" noMove="1" noResize="1" noEditPoints="1" noAdjustHandles="1" noChangeArrowheads="1" noChangeShapeType="1" noTextEdit="1"/>
              </p:cNvSpPr>
              <p:nvPr/>
            </p:nvSpPr>
            <p:spPr>
              <a:xfrm>
                <a:off x="820685" y="1630481"/>
                <a:ext cx="9887258" cy="3416320"/>
              </a:xfrm>
              <a:prstGeom prst="rect">
                <a:avLst/>
              </a:prstGeom>
              <a:blipFill>
                <a:blip r:embed="rId3"/>
                <a:stretch>
                  <a:fillRect l="-769" t="-1481"/>
                </a:stretch>
              </a:blipFill>
            </p:spPr>
            <p:txBody>
              <a:bodyPr/>
              <a:lstStyle/>
              <a:p>
                <a:r>
                  <a:rPr lang="en-US">
                    <a:noFill/>
                  </a:rPr>
                  <a:t> </a:t>
                </a:r>
              </a:p>
            </p:txBody>
          </p:sp>
        </mc:Fallback>
      </mc:AlternateContent>
      <p:sp>
        <p:nvSpPr>
          <p:cNvPr id="13" name="Oval 12">
            <a:extLst>
              <a:ext uri="{FF2B5EF4-FFF2-40B4-BE49-F238E27FC236}">
                <a16:creationId xmlns:a16="http://schemas.microsoft.com/office/drawing/2014/main" id="{610EC610-DAF6-714A-B44C-E3155F95B741}"/>
              </a:ext>
            </a:extLst>
          </p:cNvPr>
          <p:cNvSpPr/>
          <p:nvPr/>
        </p:nvSpPr>
        <p:spPr>
          <a:xfrm>
            <a:off x="4895775" y="4821371"/>
            <a:ext cx="1581620" cy="873393"/>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MHR</a:t>
            </a:r>
          </a:p>
        </p:txBody>
      </p:sp>
      <p:sp>
        <p:nvSpPr>
          <p:cNvPr id="5" name="Left Brace 4">
            <a:extLst>
              <a:ext uri="{FF2B5EF4-FFF2-40B4-BE49-F238E27FC236}">
                <a16:creationId xmlns:a16="http://schemas.microsoft.com/office/drawing/2014/main" id="{5116E877-96A6-5644-8E7D-765123F16C93}"/>
              </a:ext>
            </a:extLst>
          </p:cNvPr>
          <p:cNvSpPr/>
          <p:nvPr/>
        </p:nvSpPr>
        <p:spPr>
          <a:xfrm rot="5400000">
            <a:off x="7276700" y="1584583"/>
            <a:ext cx="177346" cy="66519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399BD37-B29A-BD45-9894-95385E271FCE}"/>
              </a:ext>
            </a:extLst>
          </p:cNvPr>
          <p:cNvSpPr txBox="1"/>
          <p:nvPr/>
        </p:nvSpPr>
        <p:spPr>
          <a:xfrm>
            <a:off x="6293195" y="1406416"/>
            <a:ext cx="2176237" cy="369332"/>
          </a:xfrm>
          <a:prstGeom prst="rect">
            <a:avLst/>
          </a:prstGeom>
          <a:noFill/>
        </p:spPr>
        <p:txBody>
          <a:bodyPr wrap="none" rtlCol="0">
            <a:spAutoFit/>
          </a:bodyPr>
          <a:lstStyle/>
          <a:p>
            <a:r>
              <a:rPr lang="en-US" dirty="0"/>
              <a:t>optimal reserve price</a:t>
            </a:r>
          </a:p>
        </p:txBody>
      </p:sp>
      <p:sp>
        <p:nvSpPr>
          <p:cNvPr id="15" name="Slide Number Placeholder 15">
            <a:extLst>
              <a:ext uri="{FF2B5EF4-FFF2-40B4-BE49-F238E27FC236}">
                <a16:creationId xmlns:a16="http://schemas.microsoft.com/office/drawing/2014/main" id="{20BE03AC-0CF0-F84D-9152-5D6B10B9D698}"/>
              </a:ext>
            </a:extLst>
          </p:cNvPr>
          <p:cNvSpPr>
            <a:spLocks noGrp="1"/>
          </p:cNvSpPr>
          <p:nvPr>
            <p:ph type="sldNum" sz="quarter" idx="12"/>
          </p:nvPr>
        </p:nvSpPr>
        <p:spPr>
          <a:xfrm>
            <a:off x="8610600" y="6356350"/>
            <a:ext cx="2743200" cy="365125"/>
          </a:xfrm>
        </p:spPr>
        <p:txBody>
          <a:bodyPr/>
          <a:lstStyle/>
          <a:p>
            <a:fld id="{C0E737A0-9836-0546-90C2-916B04F48200}" type="slidenum">
              <a:rPr lang="en-US" smtClean="0"/>
              <a:t>20</a:t>
            </a:fld>
            <a:endParaRPr lang="en-US" dirty="0"/>
          </a:p>
        </p:txBody>
      </p:sp>
      <p:grpSp>
        <p:nvGrpSpPr>
          <p:cNvPr id="17" name="Group 16">
            <a:extLst>
              <a:ext uri="{FF2B5EF4-FFF2-40B4-BE49-F238E27FC236}">
                <a16:creationId xmlns:a16="http://schemas.microsoft.com/office/drawing/2014/main" id="{56254EF7-3140-C341-8086-D58927BAFDFF}"/>
              </a:ext>
            </a:extLst>
          </p:cNvPr>
          <p:cNvGrpSpPr/>
          <p:nvPr/>
        </p:nvGrpSpPr>
        <p:grpSpPr>
          <a:xfrm>
            <a:off x="4737771" y="5741265"/>
            <a:ext cx="5134757" cy="678741"/>
            <a:chOff x="4737771" y="5741265"/>
            <a:chExt cx="5134757" cy="678741"/>
          </a:xfrm>
        </p:grpSpPr>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CD92420-7411-B242-A2F9-77EB92005620}"/>
                    </a:ext>
                  </a:extLst>
                </p:cNvPr>
                <p:cNvSpPr txBox="1"/>
                <p:nvPr/>
              </p:nvSpPr>
              <p:spPr>
                <a:xfrm>
                  <a:off x="4737771" y="5741265"/>
                  <a:ext cx="2174250" cy="415498"/>
                </a:xfrm>
                <a:prstGeom prst="rect">
                  <a:avLst/>
                </a:prstGeom>
                <a:noFill/>
              </p:spPr>
              <p:txBody>
                <a:bodyPr wrap="none" rtlCol="0">
                  <a:spAutoFit/>
                </a:bodyPr>
                <a:lstStyle/>
                <a:p>
                  <a14:m>
                    <m:oMath xmlns:m="http://schemas.openxmlformats.org/officeDocument/2006/math">
                      <m:r>
                        <a:rPr lang="en-US" sz="2100" i="1" smtClean="0">
                          <a:latin typeface="Cambria Math" panose="02040503050406030204" pitchFamily="18" charset="0"/>
                          <a:ea typeface="Cambria Math" panose="02040503050406030204" pitchFamily="18" charset="0"/>
                        </a:rPr>
                        <m:t>𝛼</m:t>
                      </m:r>
                    </m:oMath>
                  </a14:m>
                  <a:r>
                    <a:rPr lang="en-US" sz="2100" dirty="0"/>
                    <a:t>-Strongly regular</a:t>
                  </a:r>
                </a:p>
              </p:txBody>
            </p:sp>
          </mc:Choice>
          <mc:Fallback>
            <p:sp>
              <p:nvSpPr>
                <p:cNvPr id="7" name="TextBox 6">
                  <a:extLst>
                    <a:ext uri="{FF2B5EF4-FFF2-40B4-BE49-F238E27FC236}">
                      <a16:creationId xmlns:a16="http://schemas.microsoft.com/office/drawing/2014/main" id="{ECD92420-7411-B242-A2F9-77EB92005620}"/>
                    </a:ext>
                  </a:extLst>
                </p:cNvPr>
                <p:cNvSpPr txBox="1">
                  <a:spLocks noRot="1" noChangeAspect="1" noMove="1" noResize="1" noEditPoints="1" noAdjustHandles="1" noChangeArrowheads="1" noChangeShapeType="1" noTextEdit="1"/>
                </p:cNvSpPr>
                <p:nvPr/>
              </p:nvSpPr>
              <p:spPr>
                <a:xfrm>
                  <a:off x="4737771" y="5741265"/>
                  <a:ext cx="2174250" cy="415498"/>
                </a:xfrm>
                <a:prstGeom prst="rect">
                  <a:avLst/>
                </a:prstGeom>
                <a:blipFill>
                  <a:blip r:embed="rId4"/>
                  <a:stretch>
                    <a:fillRect t="-9091" r="-2312" b="-3030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B0266F9-E30E-9E4E-9CF1-56C5B00574F0}"/>
                </a:ext>
              </a:extLst>
            </p:cNvPr>
            <p:cNvSpPr txBox="1"/>
            <p:nvPr/>
          </p:nvSpPr>
          <p:spPr>
            <a:xfrm>
              <a:off x="7517203" y="6050674"/>
              <a:ext cx="2355325" cy="369332"/>
            </a:xfrm>
            <a:prstGeom prst="rect">
              <a:avLst/>
            </a:prstGeom>
            <a:noFill/>
          </p:spPr>
          <p:txBody>
            <a:bodyPr wrap="none" rtlCol="0">
              <a:spAutoFit/>
            </a:bodyPr>
            <a:lstStyle/>
            <a:p>
              <a:r>
                <a:rPr lang="en-US" dirty="0"/>
                <a:t>Approximately credible</a:t>
              </a:r>
            </a:p>
          </p:txBody>
        </p:sp>
        <p:cxnSp>
          <p:nvCxnSpPr>
            <p:cNvPr id="16" name="Curved Connector 15">
              <a:extLst>
                <a:ext uri="{FF2B5EF4-FFF2-40B4-BE49-F238E27FC236}">
                  <a16:creationId xmlns:a16="http://schemas.microsoft.com/office/drawing/2014/main" id="{69A15327-FB5D-D547-8EAC-0E117E0561C7}"/>
                </a:ext>
              </a:extLst>
            </p:cNvPr>
            <p:cNvCxnSpPr>
              <a:stCxn id="7" idx="3"/>
              <a:endCxn id="9" idx="1"/>
            </p:cNvCxnSpPr>
            <p:nvPr/>
          </p:nvCxnSpPr>
          <p:spPr>
            <a:xfrm>
              <a:off x="6912021" y="5949014"/>
              <a:ext cx="605182" cy="286326"/>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58932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Light bulb on green grass">
            <a:extLst>
              <a:ext uri="{FF2B5EF4-FFF2-40B4-BE49-F238E27FC236}">
                <a16:creationId xmlns:a16="http://schemas.microsoft.com/office/drawing/2014/main" id="{36DC9C52-7D44-4685-A235-FAC6C1031633}"/>
              </a:ext>
            </a:extLst>
          </p:cNvPr>
          <p:cNvPicPr>
            <a:picLocks noChangeAspect="1"/>
          </p:cNvPicPr>
          <p:nvPr/>
        </p:nvPicPr>
        <p:blipFill rotWithShape="1">
          <a:blip r:embed="rId2"/>
          <a:srcRect t="2605" b="13126"/>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65F71EB2-E707-2D4B-83B5-FFAA9A3BCC2C}"/>
              </a:ext>
            </a:extLst>
          </p:cNvPr>
          <p:cNvSpPr>
            <a:spLocks noGrp="1"/>
          </p:cNvSpPr>
          <p:nvPr>
            <p:ph type="title"/>
          </p:nvPr>
        </p:nvSpPr>
        <p:spPr>
          <a:xfrm>
            <a:off x="709448" y="1913950"/>
            <a:ext cx="4204137" cy="1342754"/>
          </a:xfrm>
        </p:spPr>
        <p:txBody>
          <a:bodyPr>
            <a:normAutofit/>
          </a:bodyPr>
          <a:lstStyle/>
          <a:p>
            <a:pPr algn="ctr"/>
            <a:r>
              <a:rPr lang="en-US" sz="3600"/>
              <a:t>Outline</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31D7862-1069-2546-8992-B854FDB4E007}"/>
              </a:ext>
            </a:extLst>
          </p:cNvPr>
          <p:cNvSpPr>
            <a:spLocks noGrp="1"/>
          </p:cNvSpPr>
          <p:nvPr>
            <p:ph idx="1"/>
          </p:nvPr>
        </p:nvSpPr>
        <p:spPr>
          <a:xfrm>
            <a:off x="525516" y="3417573"/>
            <a:ext cx="5491656" cy="2619839"/>
          </a:xfrm>
        </p:spPr>
        <p:txBody>
          <a:bodyPr anchor="ctr">
            <a:normAutofit/>
          </a:bodyPr>
          <a:lstStyle/>
          <a:p>
            <a:pPr marL="514350" indent="-514350">
              <a:buFont typeface="+mj-lt"/>
              <a:buAutoNum type="arabicPeriod"/>
            </a:pPr>
            <a:r>
              <a:rPr lang="en-US" sz="1800" dirty="0"/>
              <a:t>Communication-efficient credible auctions.</a:t>
            </a:r>
          </a:p>
          <a:p>
            <a:pPr marL="514350" indent="-514350">
              <a:buFont typeface="+mj-lt"/>
              <a:buAutoNum type="arabicPeriod"/>
            </a:pPr>
            <a:r>
              <a:rPr lang="en-US" sz="1800" b="1" dirty="0"/>
              <a:t>Incentive compatible energy-efficient blockchains.</a:t>
            </a:r>
          </a:p>
          <a:p>
            <a:pPr marL="514350" indent="-514350">
              <a:buFont typeface="+mj-lt"/>
              <a:buAutoNum type="arabicPeriod"/>
            </a:pPr>
            <a:r>
              <a:rPr lang="en-US" sz="1800" dirty="0"/>
              <a:t>Conclusion.</a:t>
            </a:r>
          </a:p>
        </p:txBody>
      </p:sp>
    </p:spTree>
    <p:extLst>
      <p:ext uri="{BB962C8B-B14F-4D97-AF65-F5344CB8AC3E}">
        <p14:creationId xmlns:p14="http://schemas.microsoft.com/office/powerpoint/2010/main" val="35321475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86B8A-4596-F044-86EB-9F77E36F3E75}"/>
              </a:ext>
            </a:extLst>
          </p:cNvPr>
          <p:cNvSpPr>
            <a:spLocks noGrp="1"/>
          </p:cNvSpPr>
          <p:nvPr>
            <p:ph type="title"/>
          </p:nvPr>
        </p:nvSpPr>
        <p:spPr/>
        <p:txBody>
          <a:bodyPr/>
          <a:lstStyle/>
          <a:p>
            <a:r>
              <a:rPr lang="en-US" dirty="0"/>
              <a:t>Blockchains are algorithms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B9B1C2-63E0-C448-BD32-A00315DE7CED}"/>
                  </a:ext>
                </a:extLst>
              </p:cNvPr>
              <p:cNvSpPr>
                <a:spLocks noGrp="1"/>
              </p:cNvSpPr>
              <p:nvPr>
                <p:ph idx="1"/>
              </p:nvPr>
            </p:nvSpPr>
            <p:spPr>
              <a:xfrm>
                <a:off x="838197" y="1825625"/>
                <a:ext cx="6921953" cy="3796791"/>
              </a:xfrm>
            </p:spPr>
            <p:txBody>
              <a:bodyPr>
                <a:normAutofit fontScale="85000" lnSpcReduction="20000"/>
              </a:bodyPr>
              <a:lstStyle/>
              <a:p>
                <a:r>
                  <a:rPr lang="en-US" b="1" dirty="0">
                    <a:solidFill>
                      <a:schemeClr val="accent6">
                        <a:lumMod val="75000"/>
                      </a:schemeClr>
                    </a:solidFill>
                  </a:rPr>
                  <a:t>Users</a:t>
                </a:r>
              </a:p>
              <a:p>
                <a:pPr lvl="1"/>
                <a:r>
                  <a:rPr lang="en-US" dirty="0"/>
                  <a:t>Submit transactions.</a:t>
                </a:r>
              </a:p>
              <a:p>
                <a:r>
                  <a:rPr lang="en-US" b="1" dirty="0">
                    <a:solidFill>
                      <a:schemeClr val="accent6">
                        <a:lumMod val="75000"/>
                      </a:schemeClr>
                    </a:solidFill>
                  </a:rPr>
                  <a:t>Miners (implement the blockchain protocol)</a:t>
                </a:r>
              </a:p>
              <a:p>
                <a:pPr lvl="1"/>
                <a:r>
                  <a:rPr lang="en-US" dirty="0"/>
                  <a:t>Create blocks.</a:t>
                </a:r>
              </a:p>
              <a:p>
                <a:pPr lvl="1"/>
                <a:r>
                  <a:rPr lang="en-US" dirty="0"/>
                  <a:t>Each block stores at most  </a:t>
                </a:r>
                <a14:m>
                  <m:oMath xmlns:m="http://schemas.openxmlformats.org/officeDocument/2006/math">
                    <m:r>
                      <a:rPr lang="en-US" i="1" dirty="0" smtClean="0">
                        <a:latin typeface="Cambria Math" panose="02040503050406030204" pitchFamily="18" charset="0"/>
                      </a:rPr>
                      <m:t>𝑚</m:t>
                    </m:r>
                  </m:oMath>
                </a14:m>
                <a:r>
                  <a:rPr lang="en-US" dirty="0"/>
                  <a:t> transactions.</a:t>
                </a:r>
              </a:p>
              <a:p>
                <a:r>
                  <a:rPr lang="en-US" b="1" dirty="0">
                    <a:solidFill>
                      <a:schemeClr val="accent6">
                        <a:lumMod val="75000"/>
                      </a:schemeClr>
                    </a:solidFill>
                  </a:rPr>
                  <a:t>Tournament</a:t>
                </a:r>
                <a:r>
                  <a:rPr lang="en-US" dirty="0"/>
                  <a:t>: Each time step </a:t>
                </a:r>
                <a14:m>
                  <m:oMath xmlns:m="http://schemas.openxmlformats.org/officeDocument/2006/math">
                    <m:r>
                      <a:rPr lang="en-US" i="1" dirty="0" smtClean="0">
                        <a:latin typeface="Cambria Math" panose="02040503050406030204" pitchFamily="18" charset="0"/>
                      </a:rPr>
                      <m:t>𝑡</m:t>
                    </m:r>
                  </m:oMath>
                </a14:m>
                <a:r>
                  <a:rPr lang="en-US" dirty="0"/>
                  <a:t>, one miner is chosen </a:t>
                </a:r>
                <a:r>
                  <a:rPr lang="en-US" b="1" dirty="0">
                    <a:solidFill>
                      <a:srgbClr val="C00000"/>
                    </a:solidFill>
                  </a:rPr>
                  <a:t>randomly</a:t>
                </a:r>
                <a:r>
                  <a:rPr lang="en-US" dirty="0"/>
                  <a:t> to create block </a:t>
                </a:r>
                <a14:m>
                  <m:oMath xmlns:m="http://schemas.openxmlformats.org/officeDocument/2006/math">
                    <m:r>
                      <a:rPr lang="en-US" i="1" dirty="0" smtClean="0">
                        <a:latin typeface="Cambria Math" panose="02040503050406030204" pitchFamily="18" charset="0"/>
                      </a:rPr>
                      <m:t>𝑡</m:t>
                    </m:r>
                  </m:oMath>
                </a14:m>
                <a:r>
                  <a:rPr lang="en-US" dirty="0"/>
                  <a:t>.</a:t>
                </a:r>
              </a:p>
              <a:p>
                <a:pPr lvl="1"/>
                <a:r>
                  <a:rPr lang="en-US" dirty="0"/>
                  <a:t>Receives new coins as reward.</a:t>
                </a:r>
              </a:p>
              <a:p>
                <a:r>
                  <a:rPr lang="en-US" b="1" dirty="0">
                    <a:solidFill>
                      <a:schemeClr val="accent6">
                        <a:lumMod val="75000"/>
                      </a:schemeClr>
                    </a:solidFill>
                  </a:rPr>
                  <a:t>Honest strategy</a:t>
                </a:r>
                <a:r>
                  <a:rPr lang="en-US" dirty="0"/>
                  <a:t>: create block </a:t>
                </a:r>
                <a14:m>
                  <m:oMath xmlns:m="http://schemas.openxmlformats.org/officeDocument/2006/math">
                    <m:r>
                      <a:rPr lang="en-US" i="1" dirty="0" smtClean="0">
                        <a:latin typeface="Cambria Math" panose="02040503050406030204" pitchFamily="18" charset="0"/>
                      </a:rPr>
                      <m:t>𝑡</m:t>
                    </m:r>
                  </m:oMath>
                </a14:m>
                <a:r>
                  <a:rPr lang="en-US" dirty="0"/>
                  <a:t> pointing to the </a:t>
                </a:r>
                <a:r>
                  <a:rPr lang="en-US" b="1" dirty="0"/>
                  <a:t>longest chain</a:t>
                </a:r>
                <a:r>
                  <a:rPr lang="en-US" dirty="0"/>
                  <a:t> and </a:t>
                </a:r>
                <a:r>
                  <a:rPr lang="en-US" b="1" dirty="0"/>
                  <a:t>broadcast</a:t>
                </a:r>
                <a:r>
                  <a:rPr lang="en-US" dirty="0"/>
                  <a:t> at time </a:t>
                </a:r>
                <a14:m>
                  <m:oMath xmlns:m="http://schemas.openxmlformats.org/officeDocument/2006/math">
                    <m:r>
                      <a:rPr lang="en-US" i="1" dirty="0" smtClean="0">
                        <a:latin typeface="Cambria Math" panose="02040503050406030204" pitchFamily="18" charset="0"/>
                      </a:rPr>
                      <m:t>𝑡</m:t>
                    </m:r>
                  </m:oMath>
                </a14:m>
                <a:r>
                  <a:rPr lang="en-US" dirty="0"/>
                  <a:t>.</a:t>
                </a:r>
              </a:p>
              <a:p>
                <a:r>
                  <a:rPr lang="en-US" b="1" dirty="0">
                    <a:solidFill>
                      <a:schemeClr val="accent6">
                        <a:lumMod val="75000"/>
                      </a:schemeClr>
                    </a:solidFill>
                  </a:rPr>
                  <a:t>Miner’s utility</a:t>
                </a:r>
                <a:r>
                  <a:rPr lang="en-US" dirty="0"/>
                  <a:t>: their fraction of blocks in the longest path.</a:t>
                </a:r>
              </a:p>
            </p:txBody>
          </p:sp>
        </mc:Choice>
        <mc:Fallback xmlns="">
          <p:sp>
            <p:nvSpPr>
              <p:cNvPr id="3" name="Content Placeholder 2">
                <a:extLst>
                  <a:ext uri="{FF2B5EF4-FFF2-40B4-BE49-F238E27FC236}">
                    <a16:creationId xmlns:a16="http://schemas.microsoft.com/office/drawing/2014/main" id="{0DB9B1C2-63E0-C448-BD32-A00315DE7CED}"/>
                  </a:ext>
                </a:extLst>
              </p:cNvPr>
              <p:cNvSpPr>
                <a:spLocks noGrp="1" noRot="1" noChangeAspect="1" noMove="1" noResize="1" noEditPoints="1" noAdjustHandles="1" noChangeArrowheads="1" noChangeShapeType="1" noTextEdit="1"/>
              </p:cNvSpPr>
              <p:nvPr>
                <p:ph idx="1"/>
              </p:nvPr>
            </p:nvSpPr>
            <p:spPr>
              <a:xfrm>
                <a:off x="838197" y="1825625"/>
                <a:ext cx="6921953" cy="3796791"/>
              </a:xfrm>
              <a:blipFill>
                <a:blip r:embed="rId6"/>
                <a:stretch>
                  <a:fillRect l="-1097" t="-3667" r="-1463" b="-300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A9757489-E378-394E-ACEA-5392FB76D73C}"/>
              </a:ext>
            </a:extLst>
          </p:cNvPr>
          <p:cNvSpPr>
            <a:spLocks noGrp="1"/>
          </p:cNvSpPr>
          <p:nvPr>
            <p:ph type="sldNum" sz="quarter" idx="12"/>
          </p:nvPr>
        </p:nvSpPr>
        <p:spPr/>
        <p:txBody>
          <a:bodyPr/>
          <a:lstStyle/>
          <a:p>
            <a:fld id="{C0E737A0-9836-0546-90C2-916B04F48200}" type="slidenum">
              <a:rPr lang="en-US" smtClean="0"/>
              <a:t>22</a:t>
            </a:fld>
            <a:endParaRPr lang="en-US"/>
          </a:p>
        </p:txBody>
      </p:sp>
      <p:grpSp>
        <p:nvGrpSpPr>
          <p:cNvPr id="9" name="Group 8">
            <a:extLst>
              <a:ext uri="{FF2B5EF4-FFF2-40B4-BE49-F238E27FC236}">
                <a16:creationId xmlns:a16="http://schemas.microsoft.com/office/drawing/2014/main" id="{96D477F4-C8E6-084F-98E3-3A0B4619DB04}"/>
              </a:ext>
            </a:extLst>
          </p:cNvPr>
          <p:cNvGrpSpPr/>
          <p:nvPr/>
        </p:nvGrpSpPr>
        <p:grpSpPr>
          <a:xfrm>
            <a:off x="8854765" y="1169210"/>
            <a:ext cx="2361421" cy="888921"/>
            <a:chOff x="8446204" y="1597226"/>
            <a:chExt cx="2361421" cy="888921"/>
          </a:xfrm>
        </p:grpSpPr>
        <p:sp>
          <p:nvSpPr>
            <p:cNvPr id="5" name="Oval 4">
              <a:extLst>
                <a:ext uri="{FF2B5EF4-FFF2-40B4-BE49-F238E27FC236}">
                  <a16:creationId xmlns:a16="http://schemas.microsoft.com/office/drawing/2014/main" id="{672D2705-5CFE-4949-93F8-3FD78E2852C5}"/>
                </a:ext>
              </a:extLst>
            </p:cNvPr>
            <p:cNvSpPr/>
            <p:nvPr/>
          </p:nvSpPr>
          <p:spPr>
            <a:xfrm>
              <a:off x="8446204" y="1682385"/>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sp>
          <p:nvSpPr>
            <p:cNvPr id="13" name="TextBox 12">
              <a:extLst>
                <a:ext uri="{FF2B5EF4-FFF2-40B4-BE49-F238E27FC236}">
                  <a16:creationId xmlns:a16="http://schemas.microsoft.com/office/drawing/2014/main" id="{42565362-3AA1-6C4B-AE0A-2383C40D5A41}"/>
                </a:ext>
              </a:extLst>
            </p:cNvPr>
            <p:cNvSpPr txBox="1"/>
            <p:nvPr/>
          </p:nvSpPr>
          <p:spPr>
            <a:xfrm>
              <a:off x="9047015" y="1597226"/>
              <a:ext cx="1760610"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Alice owns 1 BTC</a:t>
              </a:r>
            </a:p>
          </p:txBody>
        </p:sp>
      </p:grpSp>
      <p:grpSp>
        <p:nvGrpSpPr>
          <p:cNvPr id="10" name="Group 9">
            <a:extLst>
              <a:ext uri="{FF2B5EF4-FFF2-40B4-BE49-F238E27FC236}">
                <a16:creationId xmlns:a16="http://schemas.microsoft.com/office/drawing/2014/main" id="{98B60C7B-922C-E541-9D26-0F1D5E30C5B6}"/>
              </a:ext>
            </a:extLst>
          </p:cNvPr>
          <p:cNvGrpSpPr/>
          <p:nvPr/>
        </p:nvGrpSpPr>
        <p:grpSpPr>
          <a:xfrm>
            <a:off x="7727071" y="1940423"/>
            <a:ext cx="1813918" cy="1694463"/>
            <a:chOff x="7318510" y="2420600"/>
            <a:chExt cx="1813918" cy="1694463"/>
          </a:xfrm>
        </p:grpSpPr>
        <p:sp>
          <p:nvSpPr>
            <p:cNvPr id="19" name="Oval 18">
              <a:extLst>
                <a:ext uri="{FF2B5EF4-FFF2-40B4-BE49-F238E27FC236}">
                  <a16:creationId xmlns:a16="http://schemas.microsoft.com/office/drawing/2014/main" id="{E09B6B24-E994-184B-B906-7E869DBE0541}"/>
                </a:ext>
              </a:extLst>
            </p:cNvPr>
            <p:cNvSpPr/>
            <p:nvPr/>
          </p:nvSpPr>
          <p:spPr>
            <a:xfrm>
              <a:off x="7696583" y="2774739"/>
              <a:ext cx="803762" cy="803762"/>
            </a:xfrm>
            <a:prstGeom prst="ellipse">
              <a:avLst/>
            </a:prstGeom>
            <a:ln>
              <a:extLst>
                <a:ext uri="{C807C97D-BFC1-408E-A445-0C87EB9F89A2}">
                  <ask:lineSketchStyleProps xmlns:ask="http://schemas.microsoft.com/office/drawing/2018/sketchyshapes" sd="1219033472">
                    <a:custGeom>
                      <a:avLst/>
                      <a:gdLst>
                        <a:gd name="connsiteX0" fmla="*/ 0 w 803762"/>
                        <a:gd name="connsiteY0" fmla="*/ 401881 h 803762"/>
                        <a:gd name="connsiteX1" fmla="*/ 401881 w 803762"/>
                        <a:gd name="connsiteY1" fmla="*/ 0 h 803762"/>
                        <a:gd name="connsiteX2" fmla="*/ 803762 w 803762"/>
                        <a:gd name="connsiteY2" fmla="*/ 401881 h 803762"/>
                        <a:gd name="connsiteX3" fmla="*/ 401881 w 803762"/>
                        <a:gd name="connsiteY3" fmla="*/ 803762 h 803762"/>
                        <a:gd name="connsiteX4" fmla="*/ 0 w 803762"/>
                        <a:gd name="connsiteY4" fmla="*/ 401881 h 8037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62" h="803762" extrusionOk="0">
                          <a:moveTo>
                            <a:pt x="0" y="401881"/>
                          </a:moveTo>
                          <a:cubicBezTo>
                            <a:pt x="-29381" y="161805"/>
                            <a:pt x="160505" y="7290"/>
                            <a:pt x="401881" y="0"/>
                          </a:cubicBezTo>
                          <a:cubicBezTo>
                            <a:pt x="647401" y="4961"/>
                            <a:pt x="776581" y="180792"/>
                            <a:pt x="803762" y="401881"/>
                          </a:cubicBezTo>
                          <a:cubicBezTo>
                            <a:pt x="782505" y="644592"/>
                            <a:pt x="620192" y="823892"/>
                            <a:pt x="401881" y="803762"/>
                          </a:cubicBezTo>
                          <a:cubicBezTo>
                            <a:pt x="172935" y="799936"/>
                            <a:pt x="31555" y="638911"/>
                            <a:pt x="0" y="401881"/>
                          </a:cubicBezTo>
                          <a:close/>
                        </a:path>
                      </a:pathLst>
                    </a:custGeom>
                    <ask:type>
                      <ask:lineSketchNone/>
                    </ask:type>
                  </ask:lineSketchStyleProps>
                </a:ext>
              </a:extLst>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1</a:t>
              </a:r>
            </a:p>
          </p:txBody>
        </p:sp>
        <p:sp>
          <p:nvSpPr>
            <p:cNvPr id="20" name="TextBox 19">
              <a:extLst>
                <a:ext uri="{FF2B5EF4-FFF2-40B4-BE49-F238E27FC236}">
                  <a16:creationId xmlns:a16="http://schemas.microsoft.com/office/drawing/2014/main" id="{EA9803F6-06DA-894B-B8FB-2D8CBFA26351}"/>
                </a:ext>
              </a:extLst>
            </p:cNvPr>
            <p:cNvSpPr txBox="1"/>
            <p:nvPr/>
          </p:nvSpPr>
          <p:spPr>
            <a:xfrm>
              <a:off x="7318510" y="3468732"/>
              <a:ext cx="1813918"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Alice sends 1 BTC to Charlie</a:t>
              </a:r>
            </a:p>
          </p:txBody>
        </p:sp>
        <p:cxnSp>
          <p:nvCxnSpPr>
            <p:cNvPr id="27" name="Straight Arrow Connector 26">
              <a:extLst>
                <a:ext uri="{FF2B5EF4-FFF2-40B4-BE49-F238E27FC236}">
                  <a16:creationId xmlns:a16="http://schemas.microsoft.com/office/drawing/2014/main" id="{85BDADF4-C5D8-2844-8F1E-70FB2C521842}"/>
                </a:ext>
              </a:extLst>
            </p:cNvPr>
            <p:cNvCxnSpPr>
              <a:cxnSpLocks/>
              <a:stCxn id="19" idx="0"/>
              <a:endCxn id="5" idx="3"/>
            </p:cNvCxnSpPr>
            <p:nvPr/>
          </p:nvCxnSpPr>
          <p:spPr>
            <a:xfrm flipV="1">
              <a:off x="8098464" y="2420600"/>
              <a:ext cx="465448" cy="354139"/>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1DB6938D-6DCB-1B42-8AE1-3E84758479B6}"/>
                  </a:ext>
                </a:extLst>
              </p:cNvPr>
              <p:cNvSpPr/>
              <p:nvPr/>
            </p:nvSpPr>
            <p:spPr>
              <a:xfrm>
                <a:off x="1970460" y="5605504"/>
                <a:ext cx="6769289" cy="6674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i="1" dirty="0" smtClean="0">
                              <a:latin typeface="Cambria Math" panose="02040503050406030204" pitchFamily="18" charset="0"/>
                              <a:ea typeface="Cambria Math" panose="02040503050406030204" pitchFamily="18" charset="0"/>
                            </a:rPr>
                          </m:ctrlPr>
                        </m:funcPr>
                        <m:fName>
                          <m:limLow>
                            <m:limLowPr>
                              <m:ctrlPr>
                                <a:rPr lang="en-US" i="1" dirty="0">
                                  <a:latin typeface="Cambria Math" panose="02040503050406030204" pitchFamily="18" charset="0"/>
                                  <a:ea typeface="Cambria Math" panose="02040503050406030204" pitchFamily="18" charset="0"/>
                                </a:rPr>
                              </m:ctrlPr>
                            </m:limLowPr>
                            <m:e>
                              <m:r>
                                <m:rPr>
                                  <m:sty m:val="p"/>
                                </m:rPr>
                                <a:rPr lang="en-US" dirty="0">
                                  <a:latin typeface="Cambria Math" panose="02040503050406030204" pitchFamily="18" charset="0"/>
                                  <a:ea typeface="Cambria Math" panose="02040503050406030204" pitchFamily="18" charset="0"/>
                                </a:rPr>
                                <m:t>liminf</m:t>
                              </m:r>
                            </m:e>
                            <m:lim>
                              <m:r>
                                <a:rPr lang="en-US" b="0" i="1" dirty="0" smtClean="0">
                                  <a:latin typeface="Cambria Math" panose="02040503050406030204" pitchFamily="18" charset="0"/>
                                  <a:ea typeface="Cambria Math" panose="02040503050406030204" pitchFamily="18" charset="0"/>
                                </a:rPr>
                                <m:t>𝑇</m:t>
                              </m:r>
                              <m:r>
                                <a:rPr lang="en-US" i="1" dirty="0">
                                  <a:latin typeface="Cambria Math" panose="02040503050406030204" pitchFamily="18" charset="0"/>
                                  <a:ea typeface="Cambria Math" panose="02040503050406030204" pitchFamily="18" charset="0"/>
                                </a:rPr>
                                <m:t> → ∞</m:t>
                              </m:r>
                            </m:lim>
                          </m:limLow>
                        </m:fName>
                        <m:e>
                          <m:f>
                            <m:fPr>
                              <m:ctrlPr>
                                <a:rPr lang="en-US" i="1" dirty="0">
                                  <a:latin typeface="Cambria Math" panose="02040503050406030204" pitchFamily="18" charset="0"/>
                                  <a:ea typeface="Cambria Math" panose="02040503050406030204" pitchFamily="18" charset="0"/>
                                </a:rPr>
                              </m:ctrlPr>
                            </m:fPr>
                            <m:num>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𝐵𝑙𝑜𝑐𝑘𝑠</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𝑜𝑓</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𝑠𝑡𝑟𝑎𝑡𝑒𝑔𝑖𝑐</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𝑚𝑖𝑛𝑒𝑟</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𝑖𝑛</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𝑡h𝑒</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𝑙𝑜𝑛𝑔𝑒𝑠𝑡</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𝑝𝑎𝑡h</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𝑎𝑡</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𝑡𝑖𝑚𝑒</m:t>
                              </m:r>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𝑇</m:t>
                              </m:r>
                            </m:num>
                            <m:den>
                              <m:r>
                                <a:rPr lang="en-US" i="1" dirty="0">
                                  <a:latin typeface="Cambria Math" panose="02040503050406030204" pitchFamily="18" charset="0"/>
                                  <a:ea typeface="Cambria Math" panose="02040503050406030204" pitchFamily="18" charset="0"/>
                                </a:rPr>
                                <m:t>𝐻𝑒𝑖𝑔h𝑡</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𝑜𝑓</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𝑡h𝑒</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𝑙𝑜𝑛𝑔𝑒𝑠𝑡</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𝑝𝑎𝑡h</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𝑎𝑡</m:t>
                              </m:r>
                              <m:r>
                                <a:rPr lang="en-US" i="1" dirty="0">
                                  <a:latin typeface="Cambria Math" panose="02040503050406030204" pitchFamily="18" charset="0"/>
                                  <a:ea typeface="Cambria Math" panose="02040503050406030204" pitchFamily="18" charset="0"/>
                                </a:rPr>
                                <m:t> </m:t>
                              </m:r>
                              <m:r>
                                <a:rPr lang="en-US" i="1" dirty="0">
                                  <a:latin typeface="Cambria Math" panose="02040503050406030204" pitchFamily="18" charset="0"/>
                                  <a:ea typeface="Cambria Math" panose="02040503050406030204" pitchFamily="18" charset="0"/>
                                </a:rPr>
                                <m:t>𝑡𝑖𝑚𝑒</m:t>
                              </m:r>
                              <m:r>
                                <a:rPr lang="en-US" i="1" dirty="0">
                                  <a:latin typeface="Cambria Math" panose="02040503050406030204" pitchFamily="18" charset="0"/>
                                  <a:ea typeface="Cambria Math" panose="02040503050406030204" pitchFamily="18" charset="0"/>
                                </a:rPr>
                                <m:t> </m:t>
                              </m:r>
                              <m:r>
                                <a:rPr lang="en-US" b="0" i="1" dirty="0" smtClean="0">
                                  <a:latin typeface="Cambria Math" panose="02040503050406030204" pitchFamily="18" charset="0"/>
                                  <a:ea typeface="Cambria Math" panose="02040503050406030204" pitchFamily="18" charset="0"/>
                                </a:rPr>
                                <m:t>𝑇</m:t>
                              </m:r>
                            </m:den>
                          </m:f>
                        </m:e>
                      </m:func>
                    </m:oMath>
                  </m:oMathPara>
                </a14:m>
                <a:endParaRPr lang="en-US" dirty="0"/>
              </a:p>
            </p:txBody>
          </p:sp>
        </mc:Choice>
        <mc:Fallback xmlns="">
          <p:sp>
            <p:nvSpPr>
              <p:cNvPr id="6" name="Rectangle 5">
                <a:extLst>
                  <a:ext uri="{FF2B5EF4-FFF2-40B4-BE49-F238E27FC236}">
                    <a16:creationId xmlns:a16="http://schemas.microsoft.com/office/drawing/2014/main" id="{1DB6938D-6DCB-1B42-8AE1-3E84758479B6}"/>
                  </a:ext>
                </a:extLst>
              </p:cNvPr>
              <p:cNvSpPr>
                <a:spLocks noRot="1" noChangeAspect="1" noMove="1" noResize="1" noEditPoints="1" noAdjustHandles="1" noChangeArrowheads="1" noChangeShapeType="1" noTextEdit="1"/>
              </p:cNvSpPr>
              <p:nvPr/>
            </p:nvSpPr>
            <p:spPr>
              <a:xfrm>
                <a:off x="1970460" y="5605504"/>
                <a:ext cx="6769289" cy="667490"/>
              </a:xfrm>
              <a:prstGeom prst="rect">
                <a:avLst/>
              </a:prstGeom>
              <a:blipFill>
                <a:blip r:embed="rId7"/>
                <a:stretch>
                  <a:fillRect b="-11321"/>
                </a:stretch>
              </a:blipFill>
            </p:spPr>
            <p:txBody>
              <a:bodyPr/>
              <a:lstStyle/>
              <a:p>
                <a:r>
                  <a:rPr lang="en-US">
                    <a:noFill/>
                  </a:rPr>
                  <a:t> </a:t>
                </a:r>
              </a:p>
            </p:txBody>
          </p:sp>
        </mc:Fallback>
      </mc:AlternateContent>
      <p:grpSp>
        <p:nvGrpSpPr>
          <p:cNvPr id="26" name="Group 25">
            <a:extLst>
              <a:ext uri="{FF2B5EF4-FFF2-40B4-BE49-F238E27FC236}">
                <a16:creationId xmlns:a16="http://schemas.microsoft.com/office/drawing/2014/main" id="{5C2A3288-C4BF-9F48-A945-2D5B55823169}"/>
              </a:ext>
            </a:extLst>
          </p:cNvPr>
          <p:cNvGrpSpPr/>
          <p:nvPr/>
        </p:nvGrpSpPr>
        <p:grpSpPr>
          <a:xfrm>
            <a:off x="8171448" y="1940423"/>
            <a:ext cx="2288095" cy="3042059"/>
            <a:chOff x="8171448" y="1940423"/>
            <a:chExt cx="2288095" cy="3042059"/>
          </a:xfrm>
        </p:grpSpPr>
        <p:grpSp>
          <p:nvGrpSpPr>
            <p:cNvPr id="25" name="Group 24">
              <a:extLst>
                <a:ext uri="{FF2B5EF4-FFF2-40B4-BE49-F238E27FC236}">
                  <a16:creationId xmlns:a16="http://schemas.microsoft.com/office/drawing/2014/main" id="{2A571EE0-86CA-BA47-889A-7E2A553D40C9}"/>
                </a:ext>
              </a:extLst>
            </p:cNvPr>
            <p:cNvGrpSpPr/>
            <p:nvPr/>
          </p:nvGrpSpPr>
          <p:grpSpPr>
            <a:xfrm>
              <a:off x="8171448" y="1940423"/>
              <a:ext cx="2288095" cy="3042059"/>
              <a:chOff x="8171448" y="1940423"/>
              <a:chExt cx="2288095" cy="3042059"/>
            </a:xfrm>
          </p:grpSpPr>
          <p:grpSp>
            <p:nvGrpSpPr>
              <p:cNvPr id="7" name="Group 6">
                <a:extLst>
                  <a:ext uri="{FF2B5EF4-FFF2-40B4-BE49-F238E27FC236}">
                    <a16:creationId xmlns:a16="http://schemas.microsoft.com/office/drawing/2014/main" id="{A42E1C9F-D79A-6149-A30B-55A26ED82430}"/>
                  </a:ext>
                </a:extLst>
              </p:cNvPr>
              <p:cNvGrpSpPr/>
              <p:nvPr/>
            </p:nvGrpSpPr>
            <p:grpSpPr>
              <a:xfrm>
                <a:off x="9540819" y="1940423"/>
                <a:ext cx="918724" cy="2426772"/>
                <a:chOff x="9540819" y="1940423"/>
                <a:chExt cx="918724" cy="2426772"/>
              </a:xfrm>
            </p:grpSpPr>
            <p:grpSp>
              <p:nvGrpSpPr>
                <p:cNvPr id="11" name="Group 10">
                  <a:extLst>
                    <a:ext uri="{FF2B5EF4-FFF2-40B4-BE49-F238E27FC236}">
                      <a16:creationId xmlns:a16="http://schemas.microsoft.com/office/drawing/2014/main" id="{98B50285-3D6E-EE46-A3C6-5CBA3B0FDD63}"/>
                    </a:ext>
                  </a:extLst>
                </p:cNvPr>
                <p:cNvGrpSpPr/>
                <p:nvPr/>
              </p:nvGrpSpPr>
              <p:grpSpPr>
                <a:xfrm>
                  <a:off x="9540819" y="1940423"/>
                  <a:ext cx="918724" cy="1142624"/>
                  <a:chOff x="9071229" y="2224596"/>
                  <a:chExt cx="918724" cy="1142624"/>
                </a:xfrm>
              </p:grpSpPr>
              <p:sp>
                <p:nvSpPr>
                  <p:cNvPr id="17" name="Oval 16">
                    <a:extLst>
                      <a:ext uri="{FF2B5EF4-FFF2-40B4-BE49-F238E27FC236}">
                        <a16:creationId xmlns:a16="http://schemas.microsoft.com/office/drawing/2014/main" id="{7A7E9CB3-D719-5843-BC40-E9B3B212F3D8}"/>
                      </a:ext>
                    </a:extLst>
                  </p:cNvPr>
                  <p:cNvSpPr/>
                  <p:nvPr/>
                </p:nvSpPr>
                <p:spPr>
                  <a:xfrm>
                    <a:off x="9186191" y="2563458"/>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2</a:t>
                    </a:r>
                  </a:p>
                </p:txBody>
              </p:sp>
              <p:cxnSp>
                <p:nvCxnSpPr>
                  <p:cNvPr id="23" name="Straight Arrow Connector 22">
                    <a:extLst>
                      <a:ext uri="{FF2B5EF4-FFF2-40B4-BE49-F238E27FC236}">
                        <a16:creationId xmlns:a16="http://schemas.microsoft.com/office/drawing/2014/main" id="{6698B455-C0C2-4346-84FB-E1084817AACF}"/>
                      </a:ext>
                    </a:extLst>
                  </p:cNvPr>
                  <p:cNvCxnSpPr>
                    <a:cxnSpLocks/>
                    <a:stCxn id="17" idx="0"/>
                    <a:endCxn id="5" idx="5"/>
                  </p:cNvCxnSpPr>
                  <p:nvPr/>
                </p:nvCxnSpPr>
                <p:spPr>
                  <a:xfrm flipH="1" flipV="1">
                    <a:off x="9071229" y="2224596"/>
                    <a:ext cx="516843" cy="33886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FA7D0EF-7C90-E447-A6F7-03E80C105AD6}"/>
                    </a:ext>
                  </a:extLst>
                </p:cNvPr>
                <p:cNvGrpSpPr/>
                <p:nvPr/>
              </p:nvGrpSpPr>
              <p:grpSpPr>
                <a:xfrm>
                  <a:off x="9655781" y="3083047"/>
                  <a:ext cx="803762" cy="1284148"/>
                  <a:chOff x="9082340" y="3495308"/>
                  <a:chExt cx="803762" cy="1284148"/>
                </a:xfrm>
              </p:grpSpPr>
              <p:sp>
                <p:nvSpPr>
                  <p:cNvPr id="21" name="Oval 20">
                    <a:extLst>
                      <a:ext uri="{FF2B5EF4-FFF2-40B4-BE49-F238E27FC236}">
                        <a16:creationId xmlns:a16="http://schemas.microsoft.com/office/drawing/2014/main" id="{D71966E5-4461-124C-B15C-6367B031D591}"/>
                      </a:ext>
                    </a:extLst>
                  </p:cNvPr>
                  <p:cNvSpPr/>
                  <p:nvPr/>
                </p:nvSpPr>
                <p:spPr>
                  <a:xfrm>
                    <a:off x="9082340" y="3975694"/>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3</a:t>
                    </a:r>
                  </a:p>
                </p:txBody>
              </p:sp>
              <p:cxnSp>
                <p:nvCxnSpPr>
                  <p:cNvPr id="30" name="Straight Arrow Connector 29">
                    <a:extLst>
                      <a:ext uri="{FF2B5EF4-FFF2-40B4-BE49-F238E27FC236}">
                        <a16:creationId xmlns:a16="http://schemas.microsoft.com/office/drawing/2014/main" id="{EE36EA00-C657-1F46-B969-4A299B003756}"/>
                      </a:ext>
                    </a:extLst>
                  </p:cNvPr>
                  <p:cNvCxnSpPr>
                    <a:cxnSpLocks/>
                    <a:stCxn id="21" idx="0"/>
                    <a:endCxn id="17" idx="4"/>
                  </p:cNvCxnSpPr>
                  <p:nvPr/>
                </p:nvCxnSpPr>
                <p:spPr>
                  <a:xfrm flipV="1">
                    <a:off x="9484221" y="3495308"/>
                    <a:ext cx="0" cy="480386"/>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grpSp>
          <p:sp>
            <p:nvSpPr>
              <p:cNvPr id="15" name="TextBox 14">
                <a:extLst>
                  <a:ext uri="{FF2B5EF4-FFF2-40B4-BE49-F238E27FC236}">
                    <a16:creationId xmlns:a16="http://schemas.microsoft.com/office/drawing/2014/main" id="{DA574FA2-DE93-6D41-92F1-31339A247761}"/>
                  </a:ext>
                </a:extLst>
              </p:cNvPr>
              <p:cNvSpPr txBox="1"/>
              <p:nvPr/>
            </p:nvSpPr>
            <p:spPr>
              <a:xfrm>
                <a:off x="8171448" y="4613150"/>
                <a:ext cx="1810752" cy="369332"/>
              </a:xfrm>
              <a:prstGeom prst="rect">
                <a:avLst/>
              </a:prstGeom>
              <a:noFill/>
            </p:spPr>
            <p:txBody>
              <a:bodyPr wrap="none" rtlCol="0">
                <a:spAutoFit/>
              </a:bodyPr>
              <a:lstStyle/>
              <a:p>
                <a:r>
                  <a:rPr lang="en-US" dirty="0"/>
                  <a:t>Adversary’s block</a:t>
                </a:r>
              </a:p>
            </p:txBody>
          </p:sp>
        </p:grpSp>
        <p:cxnSp>
          <p:nvCxnSpPr>
            <p:cNvPr id="22" name="Curved Connector 21">
              <a:extLst>
                <a:ext uri="{FF2B5EF4-FFF2-40B4-BE49-F238E27FC236}">
                  <a16:creationId xmlns:a16="http://schemas.microsoft.com/office/drawing/2014/main" id="{DC256CA7-77CD-2D4B-8168-CC488B06BE89}"/>
                </a:ext>
              </a:extLst>
            </p:cNvPr>
            <p:cNvCxnSpPr>
              <a:stCxn id="15" idx="0"/>
              <a:endCxn id="21" idx="3"/>
            </p:cNvCxnSpPr>
            <p:nvPr/>
          </p:nvCxnSpPr>
          <p:spPr>
            <a:xfrm rot="5400000" flipH="1" flipV="1">
              <a:off x="9243325" y="4082987"/>
              <a:ext cx="363663" cy="696665"/>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104115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3EF1B-2B2B-074D-AA06-6F56723F328C}"/>
              </a:ext>
            </a:extLst>
          </p:cNvPr>
          <p:cNvSpPr>
            <a:spLocks noGrp="1"/>
          </p:cNvSpPr>
          <p:nvPr>
            <p:ph type="title"/>
          </p:nvPr>
        </p:nvSpPr>
        <p:spPr/>
        <p:txBody>
          <a:bodyPr/>
          <a:lstStyle/>
          <a:p>
            <a:r>
              <a:rPr lang="en-US" dirty="0"/>
              <a:t>Environmental cost of Bitcoin</a:t>
            </a:r>
          </a:p>
        </p:txBody>
      </p:sp>
      <p:sp>
        <p:nvSpPr>
          <p:cNvPr id="3" name="Content Placeholder 2">
            <a:extLst>
              <a:ext uri="{FF2B5EF4-FFF2-40B4-BE49-F238E27FC236}">
                <a16:creationId xmlns:a16="http://schemas.microsoft.com/office/drawing/2014/main" id="{8D206CC7-16DA-474F-AF6B-A80FDC7BF896}"/>
              </a:ext>
            </a:extLst>
          </p:cNvPr>
          <p:cNvSpPr>
            <a:spLocks noGrp="1"/>
          </p:cNvSpPr>
          <p:nvPr>
            <p:ph idx="1"/>
          </p:nvPr>
        </p:nvSpPr>
        <p:spPr>
          <a:xfrm>
            <a:off x="838199" y="1825625"/>
            <a:ext cx="11353801" cy="4351338"/>
          </a:xfrm>
        </p:spPr>
        <p:txBody>
          <a:bodyPr/>
          <a:lstStyle/>
          <a:p>
            <a:r>
              <a:rPr lang="en-US" dirty="0"/>
              <a:t>Bitcoin’s consensus algorithm is based on proof-of-work.</a:t>
            </a:r>
          </a:p>
          <a:p>
            <a:pPr lvl="1"/>
            <a:r>
              <a:rPr lang="en-US" dirty="0"/>
              <a:t>Energy intensive yet can only process 7 transactions per second.</a:t>
            </a:r>
          </a:p>
        </p:txBody>
      </p:sp>
      <p:sp>
        <p:nvSpPr>
          <p:cNvPr id="4" name="Slide Number Placeholder 3">
            <a:extLst>
              <a:ext uri="{FF2B5EF4-FFF2-40B4-BE49-F238E27FC236}">
                <a16:creationId xmlns:a16="http://schemas.microsoft.com/office/drawing/2014/main" id="{AC543A3D-9064-FD4E-A5FC-0EA3D01AEEAE}"/>
              </a:ext>
            </a:extLst>
          </p:cNvPr>
          <p:cNvSpPr>
            <a:spLocks noGrp="1"/>
          </p:cNvSpPr>
          <p:nvPr>
            <p:ph type="sldNum" sz="quarter" idx="12"/>
          </p:nvPr>
        </p:nvSpPr>
        <p:spPr/>
        <p:txBody>
          <a:bodyPr/>
          <a:lstStyle/>
          <a:p>
            <a:fld id="{C0E737A0-9836-0546-90C2-916B04F48200}" type="slidenum">
              <a:rPr lang="en-US" smtClean="0"/>
              <a:t>23</a:t>
            </a:fld>
            <a:endParaRPr lang="en-US" dirty="0"/>
          </a:p>
        </p:txBody>
      </p:sp>
      <p:grpSp>
        <p:nvGrpSpPr>
          <p:cNvPr id="6" name="Group 5">
            <a:extLst>
              <a:ext uri="{FF2B5EF4-FFF2-40B4-BE49-F238E27FC236}">
                <a16:creationId xmlns:a16="http://schemas.microsoft.com/office/drawing/2014/main" id="{4F111D0A-72CC-634E-BB5A-57A2555FDDB4}"/>
              </a:ext>
            </a:extLst>
          </p:cNvPr>
          <p:cNvGrpSpPr/>
          <p:nvPr/>
        </p:nvGrpSpPr>
        <p:grpSpPr>
          <a:xfrm>
            <a:off x="3745526" y="2819497"/>
            <a:ext cx="5426594" cy="3729800"/>
            <a:chOff x="3745526" y="2819497"/>
            <a:chExt cx="5426594" cy="3729800"/>
          </a:xfrm>
        </p:grpSpPr>
        <p:pic>
          <p:nvPicPr>
            <p:cNvPr id="13" name="Picture 12" descr="Chart, funnel chart&#10;&#10;Description automatically generated">
              <a:extLst>
                <a:ext uri="{FF2B5EF4-FFF2-40B4-BE49-F238E27FC236}">
                  <a16:creationId xmlns:a16="http://schemas.microsoft.com/office/drawing/2014/main" id="{F4B82EA9-A4C9-5C4E-8D28-2C802CFFD763}"/>
                </a:ext>
              </a:extLst>
            </p:cNvPr>
            <p:cNvPicPr>
              <a:picLocks noChangeAspect="1"/>
            </p:cNvPicPr>
            <p:nvPr/>
          </p:nvPicPr>
          <p:blipFill>
            <a:blip r:embed="rId3"/>
            <a:stretch>
              <a:fillRect/>
            </a:stretch>
          </p:blipFill>
          <p:spPr>
            <a:xfrm>
              <a:off x="3858077" y="2819497"/>
              <a:ext cx="5314043" cy="3292833"/>
            </a:xfrm>
            <a:prstGeom prst="rect">
              <a:avLst/>
            </a:prstGeom>
          </p:spPr>
        </p:pic>
        <p:sp>
          <p:nvSpPr>
            <p:cNvPr id="14" name="TextBox 13">
              <a:extLst>
                <a:ext uri="{FF2B5EF4-FFF2-40B4-BE49-F238E27FC236}">
                  <a16:creationId xmlns:a16="http://schemas.microsoft.com/office/drawing/2014/main" id="{D3E28902-B1BD-AB4C-AE3F-4EB482450448}"/>
                </a:ext>
              </a:extLst>
            </p:cNvPr>
            <p:cNvSpPr txBox="1"/>
            <p:nvPr/>
          </p:nvSpPr>
          <p:spPr>
            <a:xfrm>
              <a:off x="3858077" y="6179965"/>
              <a:ext cx="3295454" cy="369332"/>
            </a:xfrm>
            <a:prstGeom prst="rect">
              <a:avLst/>
            </a:prstGeom>
            <a:noFill/>
          </p:spPr>
          <p:txBody>
            <a:bodyPr wrap="none" rtlCol="0">
              <a:spAutoFit/>
            </a:bodyPr>
            <a:lstStyle/>
            <a:p>
              <a:r>
                <a:rPr lang="en-US" dirty="0">
                  <a:solidFill>
                    <a:schemeClr val="bg2">
                      <a:lumMod val="50000"/>
                    </a:schemeClr>
                  </a:solidFill>
                </a:rPr>
                <a:t>Source: BBC News. January 2021.</a:t>
              </a:r>
            </a:p>
          </p:txBody>
        </p:sp>
        <p:sp>
          <p:nvSpPr>
            <p:cNvPr id="5" name="TextBox 4">
              <a:extLst>
                <a:ext uri="{FF2B5EF4-FFF2-40B4-BE49-F238E27FC236}">
                  <a16:creationId xmlns:a16="http://schemas.microsoft.com/office/drawing/2014/main" id="{86A86795-B515-B94B-ADE1-5B7CD1422FE0}"/>
                </a:ext>
              </a:extLst>
            </p:cNvPr>
            <p:cNvSpPr txBox="1"/>
            <p:nvPr/>
          </p:nvSpPr>
          <p:spPr>
            <a:xfrm>
              <a:off x="3745526" y="3259723"/>
              <a:ext cx="2037481" cy="323165"/>
            </a:xfrm>
            <a:prstGeom prst="rect">
              <a:avLst/>
            </a:prstGeom>
            <a:solidFill>
              <a:schemeClr val="bg1"/>
            </a:solidFill>
          </p:spPr>
          <p:txBody>
            <a:bodyPr wrap="none" rtlCol="0">
              <a:spAutoFit/>
            </a:bodyPr>
            <a:lstStyle/>
            <a:p>
              <a:r>
                <a:rPr lang="en-US" sz="1500" dirty="0">
                  <a:solidFill>
                    <a:schemeClr val="bg2">
                      <a:lumMod val="50000"/>
                    </a:schemeClr>
                  </a:solidFill>
                </a:rPr>
                <a:t>Data centers worldwide</a:t>
              </a:r>
            </a:p>
          </p:txBody>
        </p:sp>
      </p:grpSp>
    </p:spTree>
    <p:extLst>
      <p:ext uri="{BB962C8B-B14F-4D97-AF65-F5344CB8AC3E}">
        <p14:creationId xmlns:p14="http://schemas.microsoft.com/office/powerpoint/2010/main" val="3954177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3C81D-535F-9040-9ACD-E5A987650F97}"/>
              </a:ext>
            </a:extLst>
          </p:cNvPr>
          <p:cNvSpPr>
            <a:spLocks noGrp="1"/>
          </p:cNvSpPr>
          <p:nvPr>
            <p:ph type="title"/>
          </p:nvPr>
        </p:nvSpPr>
        <p:spPr/>
        <p:txBody>
          <a:bodyPr/>
          <a:lstStyle/>
          <a:p>
            <a:r>
              <a:rPr lang="en-US" dirty="0"/>
              <a:t>Beyond Proof-of-Work</a:t>
            </a:r>
          </a:p>
        </p:txBody>
      </p:sp>
      <p:sp>
        <p:nvSpPr>
          <p:cNvPr id="3" name="Content Placeholder 2">
            <a:extLst>
              <a:ext uri="{FF2B5EF4-FFF2-40B4-BE49-F238E27FC236}">
                <a16:creationId xmlns:a16="http://schemas.microsoft.com/office/drawing/2014/main" id="{7EB1DCCF-760F-A746-B2C1-346B6B884BAF}"/>
              </a:ext>
            </a:extLst>
          </p:cNvPr>
          <p:cNvSpPr>
            <a:spLocks noGrp="1"/>
          </p:cNvSpPr>
          <p:nvPr>
            <p:ph idx="1"/>
          </p:nvPr>
        </p:nvSpPr>
        <p:spPr/>
        <p:txBody>
          <a:bodyPr>
            <a:normAutofit fontScale="92500"/>
          </a:bodyPr>
          <a:lstStyle/>
          <a:p>
            <a:r>
              <a:rPr lang="en-US" dirty="0"/>
              <a:t>Proof-of-work (</a:t>
            </a:r>
            <a:r>
              <a:rPr lang="en-US" dirty="0" err="1"/>
              <a:t>PoW</a:t>
            </a:r>
            <a:r>
              <a:rPr lang="en-US" dirty="0"/>
              <a:t>) requires miners to </a:t>
            </a:r>
            <a:r>
              <a:rPr lang="en-US" b="1" dirty="0"/>
              <a:t>compete</a:t>
            </a:r>
            <a:r>
              <a:rPr lang="en-US" dirty="0"/>
              <a:t> to solve a crypto puzzles:</a:t>
            </a:r>
          </a:p>
          <a:p>
            <a:endParaRPr lang="en-US" dirty="0"/>
          </a:p>
          <a:p>
            <a:endParaRPr lang="en-US" dirty="0"/>
          </a:p>
          <a:p>
            <a:endParaRPr lang="en-US" dirty="0"/>
          </a:p>
          <a:p>
            <a:endParaRPr lang="en-US" dirty="0"/>
          </a:p>
          <a:p>
            <a:endParaRPr lang="en-US" dirty="0"/>
          </a:p>
          <a:p>
            <a:endParaRPr lang="en-US" dirty="0"/>
          </a:p>
          <a:p>
            <a:r>
              <a:rPr lang="en-US" dirty="0"/>
              <a:t>Proof-of-stake (</a:t>
            </a:r>
            <a:r>
              <a:rPr lang="en-US" dirty="0" err="1"/>
              <a:t>PoS</a:t>
            </a:r>
            <a:r>
              <a:rPr lang="en-US" dirty="0"/>
              <a:t>) is an energy friendly alternative.</a:t>
            </a:r>
          </a:p>
          <a:p>
            <a:pPr lvl="1"/>
            <a:r>
              <a:rPr lang="en-US" b="1" dirty="0">
                <a:solidFill>
                  <a:schemeClr val="accent6">
                    <a:lumMod val="75000"/>
                  </a:schemeClr>
                </a:solidFill>
              </a:rPr>
              <a:t>Tournament</a:t>
            </a:r>
            <a:r>
              <a:rPr lang="en-US" dirty="0"/>
              <a:t>: sample a uniformly random coin.</a:t>
            </a:r>
            <a:endParaRPr lang="en-US" b="1" dirty="0">
              <a:solidFill>
                <a:srgbClr val="C00000"/>
              </a:solidFill>
            </a:endParaRPr>
          </a:p>
        </p:txBody>
      </p:sp>
      <p:sp>
        <p:nvSpPr>
          <p:cNvPr id="4" name="Slide Number Placeholder 3">
            <a:extLst>
              <a:ext uri="{FF2B5EF4-FFF2-40B4-BE49-F238E27FC236}">
                <a16:creationId xmlns:a16="http://schemas.microsoft.com/office/drawing/2014/main" id="{01ACE0E0-3784-BF49-B077-6E943D4DA48C}"/>
              </a:ext>
            </a:extLst>
          </p:cNvPr>
          <p:cNvSpPr>
            <a:spLocks noGrp="1"/>
          </p:cNvSpPr>
          <p:nvPr>
            <p:ph type="sldNum" sz="quarter" idx="12"/>
          </p:nvPr>
        </p:nvSpPr>
        <p:spPr/>
        <p:txBody>
          <a:bodyPr/>
          <a:lstStyle/>
          <a:p>
            <a:fld id="{C0E737A0-9836-0546-90C2-916B04F48200}" type="slidenum">
              <a:rPr lang="en-US" smtClean="0"/>
              <a:t>24</a:t>
            </a:fld>
            <a:endParaRPr lang="en-US"/>
          </a:p>
        </p:txBody>
      </p:sp>
      <p:grpSp>
        <p:nvGrpSpPr>
          <p:cNvPr id="46" name="Group 45">
            <a:extLst>
              <a:ext uri="{FF2B5EF4-FFF2-40B4-BE49-F238E27FC236}">
                <a16:creationId xmlns:a16="http://schemas.microsoft.com/office/drawing/2014/main" id="{50B2805F-2E80-2247-B45F-7D8E76F35C47}"/>
              </a:ext>
            </a:extLst>
          </p:cNvPr>
          <p:cNvGrpSpPr/>
          <p:nvPr/>
        </p:nvGrpSpPr>
        <p:grpSpPr>
          <a:xfrm>
            <a:off x="1170242" y="2375549"/>
            <a:ext cx="4978303" cy="2594072"/>
            <a:chOff x="1170242" y="2375549"/>
            <a:chExt cx="4978303" cy="2594072"/>
          </a:xfrm>
        </p:grpSpPr>
        <p:sp>
          <p:nvSpPr>
            <p:cNvPr id="5" name="Oval 4">
              <a:extLst>
                <a:ext uri="{FF2B5EF4-FFF2-40B4-BE49-F238E27FC236}">
                  <a16:creationId xmlns:a16="http://schemas.microsoft.com/office/drawing/2014/main" id="{DCD595AA-FD88-4B43-AC75-2CE1EC5C9E38}"/>
                </a:ext>
              </a:extLst>
            </p:cNvPr>
            <p:cNvSpPr/>
            <p:nvPr/>
          </p:nvSpPr>
          <p:spPr>
            <a:xfrm>
              <a:off x="1170242" y="3269361"/>
              <a:ext cx="803762" cy="884138"/>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28" name="Group 27">
              <a:extLst>
                <a:ext uri="{FF2B5EF4-FFF2-40B4-BE49-F238E27FC236}">
                  <a16:creationId xmlns:a16="http://schemas.microsoft.com/office/drawing/2014/main" id="{81708879-F770-FB41-818C-CDF1C9EB68DF}"/>
                </a:ext>
              </a:extLst>
            </p:cNvPr>
            <p:cNvGrpSpPr/>
            <p:nvPr/>
          </p:nvGrpSpPr>
          <p:grpSpPr>
            <a:xfrm>
              <a:off x="1974004" y="2375549"/>
              <a:ext cx="4174541" cy="2594072"/>
              <a:chOff x="6797464" y="2707086"/>
              <a:chExt cx="4174541" cy="2594072"/>
            </a:xfrm>
          </p:grpSpPr>
          <p:grpSp>
            <p:nvGrpSpPr>
              <p:cNvPr id="23" name="Group 22">
                <a:extLst>
                  <a:ext uri="{FF2B5EF4-FFF2-40B4-BE49-F238E27FC236}">
                    <a16:creationId xmlns:a16="http://schemas.microsoft.com/office/drawing/2014/main" id="{DC7B6132-0EEC-8E45-9C63-B10CD2341D18}"/>
                  </a:ext>
                </a:extLst>
              </p:cNvPr>
              <p:cNvGrpSpPr/>
              <p:nvPr/>
            </p:nvGrpSpPr>
            <p:grpSpPr>
              <a:xfrm>
                <a:off x="6797464" y="2707086"/>
                <a:ext cx="4174541" cy="2594072"/>
                <a:chOff x="8203246" y="7621268"/>
                <a:chExt cx="4174541" cy="2594072"/>
              </a:xfrm>
            </p:grpSpPr>
            <p:grpSp>
              <p:nvGrpSpPr>
                <p:cNvPr id="22" name="Group 21">
                  <a:extLst>
                    <a:ext uri="{FF2B5EF4-FFF2-40B4-BE49-F238E27FC236}">
                      <a16:creationId xmlns:a16="http://schemas.microsoft.com/office/drawing/2014/main" id="{49498608-30A5-C84D-BC50-043087A8CE9B}"/>
                    </a:ext>
                  </a:extLst>
                </p:cNvPr>
                <p:cNvGrpSpPr/>
                <p:nvPr/>
              </p:nvGrpSpPr>
              <p:grpSpPr>
                <a:xfrm>
                  <a:off x="9615650" y="7621268"/>
                  <a:ext cx="2762137" cy="2594072"/>
                  <a:chOff x="9615650" y="7621268"/>
                  <a:chExt cx="2762137" cy="2594072"/>
                </a:xfrm>
              </p:grpSpPr>
              <p:sp>
                <p:nvSpPr>
                  <p:cNvPr id="18" name="Rounded Rectangle 17">
                    <a:extLst>
                      <a:ext uri="{FF2B5EF4-FFF2-40B4-BE49-F238E27FC236}">
                        <a16:creationId xmlns:a16="http://schemas.microsoft.com/office/drawing/2014/main" id="{0BE7B5EB-97A5-8347-BD8E-32730CA7D6CC}"/>
                      </a:ext>
                    </a:extLst>
                  </p:cNvPr>
                  <p:cNvSpPr/>
                  <p:nvPr/>
                </p:nvSpPr>
                <p:spPr>
                  <a:xfrm>
                    <a:off x="9615650" y="7650497"/>
                    <a:ext cx="2762137" cy="25596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14" name="Rounded Rectangle 13">
                    <a:extLst>
                      <a:ext uri="{FF2B5EF4-FFF2-40B4-BE49-F238E27FC236}">
                        <a16:creationId xmlns:a16="http://schemas.microsoft.com/office/drawing/2014/main" id="{D68E129F-24AC-A04C-90C9-FABF60ECBAB0}"/>
                      </a:ext>
                    </a:extLst>
                  </p:cNvPr>
                  <p:cNvSpPr/>
                  <p:nvPr/>
                </p:nvSpPr>
                <p:spPr>
                  <a:xfrm>
                    <a:off x="9766253" y="8672916"/>
                    <a:ext cx="2425747" cy="5539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Hash of Block 0 header</a:t>
                    </a:r>
                  </a:p>
                </p:txBody>
              </p:sp>
              <p:sp>
                <p:nvSpPr>
                  <p:cNvPr id="16" name="TextBox 15">
                    <a:extLst>
                      <a:ext uri="{FF2B5EF4-FFF2-40B4-BE49-F238E27FC236}">
                        <a16:creationId xmlns:a16="http://schemas.microsoft.com/office/drawing/2014/main" id="{4E718C8F-F288-2240-9F16-24F4DA367B8C}"/>
                      </a:ext>
                    </a:extLst>
                  </p:cNvPr>
                  <p:cNvSpPr txBox="1"/>
                  <p:nvPr/>
                </p:nvSpPr>
                <p:spPr>
                  <a:xfrm>
                    <a:off x="10263128" y="9292010"/>
                    <a:ext cx="1431995" cy="923330"/>
                  </a:xfrm>
                  <a:prstGeom prst="rect">
                    <a:avLst/>
                  </a:prstGeom>
                  <a:noFill/>
                </p:spPr>
                <p:txBody>
                  <a:bodyPr wrap="none" rtlCol="0">
                    <a:spAutoFit/>
                  </a:bodyPr>
                  <a:lstStyle/>
                  <a:p>
                    <a:r>
                      <a:rPr lang="en-US" dirty="0"/>
                      <a:t>Transaction 1</a:t>
                    </a:r>
                  </a:p>
                  <a:p>
                    <a:r>
                      <a:rPr lang="en-US" dirty="0"/>
                      <a:t>Transaction 2</a:t>
                    </a:r>
                  </a:p>
                  <a:p>
                    <a:pPr algn="ctr"/>
                    <a:r>
                      <a:rPr lang="en-US" dirty="0"/>
                      <a:t>…</a:t>
                    </a:r>
                  </a:p>
                </p:txBody>
              </p:sp>
              <p:sp>
                <p:nvSpPr>
                  <p:cNvPr id="17" name="TextBox 16">
                    <a:extLst>
                      <a:ext uri="{FF2B5EF4-FFF2-40B4-BE49-F238E27FC236}">
                        <a16:creationId xmlns:a16="http://schemas.microsoft.com/office/drawing/2014/main" id="{C3AAAC54-B354-A745-BF0B-9312919A8C91}"/>
                      </a:ext>
                    </a:extLst>
                  </p:cNvPr>
                  <p:cNvSpPr txBox="1"/>
                  <p:nvPr/>
                </p:nvSpPr>
                <p:spPr>
                  <a:xfrm>
                    <a:off x="10191890" y="7621268"/>
                    <a:ext cx="1574470" cy="369332"/>
                  </a:xfrm>
                  <a:prstGeom prst="rect">
                    <a:avLst/>
                  </a:prstGeom>
                  <a:noFill/>
                </p:spPr>
                <p:txBody>
                  <a:bodyPr wrap="none" rtlCol="0">
                    <a:spAutoFit/>
                  </a:bodyPr>
                  <a:lstStyle/>
                  <a:p>
                    <a:r>
                      <a:rPr lang="en-US" dirty="0"/>
                      <a:t>Block 1 header</a:t>
                    </a:r>
                  </a:p>
                </p:txBody>
              </p:sp>
            </p:grpSp>
            <p:cxnSp>
              <p:nvCxnSpPr>
                <p:cNvPr id="19" name="Straight Arrow Connector 18">
                  <a:extLst>
                    <a:ext uri="{FF2B5EF4-FFF2-40B4-BE49-F238E27FC236}">
                      <a16:creationId xmlns:a16="http://schemas.microsoft.com/office/drawing/2014/main" id="{848A3024-E61B-2840-AEF4-333B087980CB}"/>
                    </a:ext>
                  </a:extLst>
                </p:cNvPr>
                <p:cNvCxnSpPr>
                  <a:cxnSpLocks/>
                  <a:stCxn id="14" idx="1"/>
                </p:cNvCxnSpPr>
                <p:nvPr/>
              </p:nvCxnSpPr>
              <p:spPr>
                <a:xfrm flipH="1">
                  <a:off x="8203246" y="8949915"/>
                  <a:ext cx="1563007" cy="7235"/>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grpSp>
          <p:sp>
            <p:nvSpPr>
              <p:cNvPr id="27" name="Rounded Rectangle 26">
                <a:extLst>
                  <a:ext uri="{FF2B5EF4-FFF2-40B4-BE49-F238E27FC236}">
                    <a16:creationId xmlns:a16="http://schemas.microsoft.com/office/drawing/2014/main" id="{072D86DA-38C5-F340-BE02-945C3D16DC45}"/>
                  </a:ext>
                </a:extLst>
              </p:cNvPr>
              <p:cNvSpPr/>
              <p:nvPr/>
            </p:nvSpPr>
            <p:spPr>
              <a:xfrm>
                <a:off x="8355202" y="3137268"/>
                <a:ext cx="2425747" cy="55399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Nonce</a:t>
                </a:r>
              </a:p>
            </p:txBody>
          </p:sp>
        </p:grpSp>
      </p:grpSp>
      <p:grpSp>
        <p:nvGrpSpPr>
          <p:cNvPr id="45" name="Group 44">
            <a:extLst>
              <a:ext uri="{FF2B5EF4-FFF2-40B4-BE49-F238E27FC236}">
                <a16:creationId xmlns:a16="http://schemas.microsoft.com/office/drawing/2014/main" id="{64E29042-13BC-514A-8E64-FDBE2D3DBF7D}"/>
              </a:ext>
            </a:extLst>
          </p:cNvPr>
          <p:cNvGrpSpPr/>
          <p:nvPr/>
        </p:nvGrpSpPr>
        <p:grpSpPr>
          <a:xfrm>
            <a:off x="6148545" y="3684581"/>
            <a:ext cx="4302353" cy="1135927"/>
            <a:chOff x="6148545" y="3684581"/>
            <a:chExt cx="4302353" cy="1135927"/>
          </a:xfrm>
        </p:grpSpPr>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0D44D35F-2986-0845-B928-F1620C4BB993}"/>
                    </a:ext>
                  </a:extLst>
                </p:cNvPr>
                <p:cNvSpPr txBox="1"/>
                <p:nvPr/>
              </p:nvSpPr>
              <p:spPr>
                <a:xfrm>
                  <a:off x="6319126" y="4264915"/>
                  <a:ext cx="4131772"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i="1" dirty="0" smtClean="0">
                            <a:latin typeface="Cambria Math" panose="02040503050406030204" pitchFamily="18" charset="0"/>
                          </a:rPr>
                          <m:t>𝐻𝑎𝑠h</m:t>
                        </m:r>
                        <m:r>
                          <a:rPr lang="en-US" sz="3000" b="0" i="1" dirty="0" smtClean="0">
                            <a:latin typeface="Cambria Math" panose="02040503050406030204" pitchFamily="18" charset="0"/>
                          </a:rPr>
                          <m:t>(                 )&lt;</m:t>
                        </m:r>
                        <m:sSup>
                          <m:sSupPr>
                            <m:ctrlPr>
                              <a:rPr lang="en-US" sz="3000" b="0" i="1" dirty="0" smtClean="0">
                                <a:latin typeface="Cambria Math" panose="02040503050406030204" pitchFamily="18" charset="0"/>
                              </a:rPr>
                            </m:ctrlPr>
                          </m:sSupPr>
                          <m:e>
                            <m:r>
                              <a:rPr lang="en-US" sz="3000" b="0" i="1" dirty="0" smtClean="0">
                                <a:latin typeface="Cambria Math" panose="02040503050406030204" pitchFamily="18" charset="0"/>
                              </a:rPr>
                              <m:t>2</m:t>
                            </m:r>
                          </m:e>
                          <m:sup>
                            <m:r>
                              <a:rPr lang="en-US" sz="3000" b="0" i="1" dirty="0" smtClean="0">
                                <a:latin typeface="Cambria Math" panose="02040503050406030204" pitchFamily="18" charset="0"/>
                              </a:rPr>
                              <m:t>190</m:t>
                            </m:r>
                          </m:sup>
                        </m:sSup>
                      </m:oMath>
                    </m:oMathPara>
                  </a14:m>
                  <a:endParaRPr lang="en-US" sz="3000" dirty="0"/>
                </a:p>
              </p:txBody>
            </p:sp>
          </mc:Choice>
          <mc:Fallback>
            <p:sp>
              <p:nvSpPr>
                <p:cNvPr id="6" name="TextBox 5">
                  <a:extLst>
                    <a:ext uri="{FF2B5EF4-FFF2-40B4-BE49-F238E27FC236}">
                      <a16:creationId xmlns:a16="http://schemas.microsoft.com/office/drawing/2014/main" id="{0D44D35F-2986-0845-B928-F1620C4BB993}"/>
                    </a:ext>
                  </a:extLst>
                </p:cNvPr>
                <p:cNvSpPr txBox="1">
                  <a:spLocks noRot="1" noChangeAspect="1" noMove="1" noResize="1" noEditPoints="1" noAdjustHandles="1" noChangeArrowheads="1" noChangeShapeType="1" noTextEdit="1"/>
                </p:cNvSpPr>
                <p:nvPr/>
              </p:nvSpPr>
              <p:spPr>
                <a:xfrm>
                  <a:off x="6319126" y="4264915"/>
                  <a:ext cx="4131772" cy="553998"/>
                </a:xfrm>
                <a:prstGeom prst="rect">
                  <a:avLst/>
                </a:prstGeom>
                <a:blipFill>
                  <a:blip r:embed="rId4"/>
                  <a:stretch>
                    <a:fillRect b="-22727"/>
                  </a:stretch>
                </a:blipFill>
              </p:spPr>
              <p:txBody>
                <a:bodyPr/>
                <a:lstStyle/>
                <a:p>
                  <a:r>
                    <a:rPr lang="en-US">
                      <a:noFill/>
                    </a:rPr>
                    <a:t> </a:t>
                  </a:r>
                </a:p>
              </p:txBody>
            </p:sp>
          </mc:Fallback>
        </mc:AlternateContent>
        <p:grpSp>
          <p:nvGrpSpPr>
            <p:cNvPr id="41" name="Group 40">
              <a:extLst>
                <a:ext uri="{FF2B5EF4-FFF2-40B4-BE49-F238E27FC236}">
                  <a16:creationId xmlns:a16="http://schemas.microsoft.com/office/drawing/2014/main" id="{A8379FE2-7AB0-6448-BE76-DEA50E1B17BB}"/>
                </a:ext>
              </a:extLst>
            </p:cNvPr>
            <p:cNvGrpSpPr/>
            <p:nvPr/>
          </p:nvGrpSpPr>
          <p:grpSpPr>
            <a:xfrm>
              <a:off x="6148545" y="3684581"/>
              <a:ext cx="2853916" cy="1135927"/>
              <a:chOff x="6148545" y="3684581"/>
              <a:chExt cx="2853916" cy="1135927"/>
            </a:xfrm>
          </p:grpSpPr>
          <p:cxnSp>
            <p:nvCxnSpPr>
              <p:cNvPr id="32" name="Curved Connector 31">
                <a:extLst>
                  <a:ext uri="{FF2B5EF4-FFF2-40B4-BE49-F238E27FC236}">
                    <a16:creationId xmlns:a16="http://schemas.microsoft.com/office/drawing/2014/main" id="{E1FEC3E6-5C68-8144-AD58-FCE54004F777}"/>
                  </a:ext>
                </a:extLst>
              </p:cNvPr>
              <p:cNvCxnSpPr>
                <a:cxnSpLocks/>
                <a:stCxn id="18" idx="3"/>
                <a:endCxn id="6" idx="0"/>
              </p:cNvCxnSpPr>
              <p:nvPr/>
            </p:nvCxnSpPr>
            <p:spPr>
              <a:xfrm>
                <a:off x="6148545" y="3684581"/>
                <a:ext cx="2236467" cy="58033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B34F013E-0249-F34C-817E-8EC4E961D2E2}"/>
                      </a:ext>
                    </a:extLst>
                  </p:cNvPr>
                  <p:cNvSpPr txBox="1"/>
                  <p:nvPr/>
                </p:nvSpPr>
                <p:spPr>
                  <a:xfrm>
                    <a:off x="7453575" y="4266510"/>
                    <a:ext cx="1548886" cy="55399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000" b="0" i="1" dirty="0" smtClean="0">
                              <a:latin typeface="Cambria Math" panose="02040503050406030204" pitchFamily="18" charset="0"/>
                            </a:rPr>
                            <m:t>𝐵𝑙𝑜𝑐𝑘</m:t>
                          </m:r>
                          <m:r>
                            <a:rPr lang="en-US" sz="3000" b="0" i="1" dirty="0" smtClean="0">
                              <a:latin typeface="Cambria Math" panose="02040503050406030204" pitchFamily="18" charset="0"/>
                            </a:rPr>
                            <m:t> 1</m:t>
                          </m:r>
                        </m:oMath>
                      </m:oMathPara>
                    </a14:m>
                    <a:endParaRPr lang="en-US" sz="3000" dirty="0"/>
                  </a:p>
                </p:txBody>
              </p:sp>
            </mc:Choice>
            <mc:Fallback xmlns="">
              <p:sp>
                <p:nvSpPr>
                  <p:cNvPr id="40" name="TextBox 39">
                    <a:extLst>
                      <a:ext uri="{FF2B5EF4-FFF2-40B4-BE49-F238E27FC236}">
                        <a16:creationId xmlns:a16="http://schemas.microsoft.com/office/drawing/2014/main" id="{B34F013E-0249-F34C-817E-8EC4E961D2E2}"/>
                      </a:ext>
                    </a:extLst>
                  </p:cNvPr>
                  <p:cNvSpPr txBox="1">
                    <a:spLocks noRot="1" noChangeAspect="1" noMove="1" noResize="1" noEditPoints="1" noAdjustHandles="1" noChangeArrowheads="1" noChangeShapeType="1" noTextEdit="1"/>
                  </p:cNvSpPr>
                  <p:nvPr/>
                </p:nvSpPr>
                <p:spPr>
                  <a:xfrm>
                    <a:off x="7453575" y="4266510"/>
                    <a:ext cx="1548886" cy="553998"/>
                  </a:xfrm>
                  <a:prstGeom prst="rect">
                    <a:avLst/>
                  </a:prstGeom>
                  <a:blipFill>
                    <a:blip r:embed="rId7"/>
                    <a:stretch>
                      <a:fillRect b="-22727"/>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C634B3BF-DB92-1C4E-B7CB-4B6CF004017B}"/>
                  </a:ext>
                </a:extLst>
              </p:cNvPr>
              <p:cNvSpPr txBox="1"/>
              <p:nvPr/>
            </p:nvSpPr>
            <p:spPr>
              <a:xfrm>
                <a:off x="6363502" y="2357244"/>
                <a:ext cx="5566538" cy="1204497"/>
              </a:xfrm>
              <a:prstGeom prst="rect">
                <a:avLst/>
              </a:prstGeom>
              <a:noFill/>
            </p:spPr>
            <p:txBody>
              <a:bodyPr wrap="square" rtlCol="0">
                <a:spAutoFit/>
              </a:bodyPr>
              <a:lstStyle/>
              <a:p>
                <a:r>
                  <a:rPr lang="en-US" sz="2400" b="1" dirty="0"/>
                  <a:t>Random oracle model.</a:t>
                </a:r>
              </a:p>
              <a:p>
                <a:r>
                  <a:rPr lang="en-US" sz="2400" dirty="0"/>
                  <a:t>For all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ea typeface="Cambria Math" panose="02040503050406030204" pitchFamily="18" charset="0"/>
                      </a:rPr>
                      <m:t>∈</m:t>
                    </m:r>
                    <m:sSup>
                      <m:sSupPr>
                        <m:ctrlPr>
                          <a:rPr lang="en-US" sz="2400" b="0" i="1" dirty="0" smtClean="0">
                            <a:latin typeface="Cambria Math" panose="02040503050406030204" pitchFamily="18" charset="0"/>
                            <a:ea typeface="Cambria Math" panose="02040503050406030204" pitchFamily="18" charset="0"/>
                          </a:rPr>
                        </m:ctrlPr>
                      </m:sSupPr>
                      <m:e>
                        <m:d>
                          <m:dPr>
                            <m:begChr m:val="{"/>
                            <m:endChr m:val="}"/>
                            <m:ctrlPr>
                              <a:rPr lang="en-US" sz="2400" b="0" i="1" dirty="0" smtClean="0">
                                <a:latin typeface="Cambria Math" panose="02040503050406030204" pitchFamily="18" charset="0"/>
                                <a:ea typeface="Cambria Math" panose="02040503050406030204" pitchFamily="18" charset="0"/>
                              </a:rPr>
                            </m:ctrlPr>
                          </m:dPr>
                          <m:e>
                            <m:r>
                              <a:rPr lang="en-US" sz="2400" b="0" i="1" dirty="0" smtClean="0">
                                <a:latin typeface="Cambria Math" panose="02040503050406030204" pitchFamily="18" charset="0"/>
                                <a:ea typeface="Cambria Math" panose="02040503050406030204" pitchFamily="18" charset="0"/>
                              </a:rPr>
                              <m:t>0, 1</m:t>
                            </m:r>
                          </m:e>
                        </m:d>
                      </m:e>
                      <m:sup>
                        <m:r>
                          <a:rPr lang="en-US" sz="2400" b="0" i="1" dirty="0" smtClean="0">
                            <a:latin typeface="Cambria Math" panose="02040503050406030204" pitchFamily="18" charset="0"/>
                            <a:ea typeface="Cambria Math" panose="02040503050406030204" pitchFamily="18" charset="0"/>
                          </a:rPr>
                          <m:t>𝑛</m:t>
                        </m:r>
                      </m:sup>
                    </m:sSup>
                  </m:oMath>
                </a14:m>
                <a:r>
                  <a:rPr lang="en-US" sz="2400" dirty="0"/>
                  <a:t>,</a:t>
                </a:r>
              </a:p>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𝐻</m:t>
                      </m:r>
                      <m:r>
                        <a:rPr lang="en-US" sz="2400" b="0" i="1" dirty="0" smtClean="0">
                          <a:latin typeface="Cambria Math" panose="02040503050406030204" pitchFamily="18" charset="0"/>
                          <a:ea typeface="Cambria Math" panose="02040503050406030204" pitchFamily="18" charset="0"/>
                        </a:rPr>
                        <m:t>𝑎𝑠h</m:t>
                      </m:r>
                      <m:d>
                        <m:dPr>
                          <m:ctrlPr>
                            <a:rPr lang="en-US" sz="2400" i="1" dirty="0">
                              <a:latin typeface="Cambria Math" panose="02040503050406030204" pitchFamily="18" charset="0"/>
                              <a:ea typeface="Cambria Math" panose="02040503050406030204" pitchFamily="18" charset="0"/>
                            </a:rPr>
                          </m:ctrlPr>
                        </m:dPr>
                        <m:e>
                          <m:r>
                            <a:rPr lang="en-US" sz="2400" i="1" dirty="0">
                              <a:latin typeface="Cambria Math" panose="02040503050406030204" pitchFamily="18" charset="0"/>
                              <a:ea typeface="Cambria Math" panose="02040503050406030204" pitchFamily="18" charset="0"/>
                            </a:rPr>
                            <m:t>𝑥</m:t>
                          </m:r>
                        </m:e>
                      </m:d>
                      <m:r>
                        <a:rPr lang="en-US" sz="2400" i="1" dirty="0">
                          <a:latin typeface="Cambria Math" panose="02040503050406030204" pitchFamily="18" charset="0"/>
                          <a:ea typeface="Cambria Math" panose="02040503050406030204" pitchFamily="18" charset="0"/>
                        </a:rPr>
                        <m:t> ~ </m:t>
                      </m:r>
                      <m:r>
                        <a:rPr lang="en-US" sz="2400" i="1" dirty="0">
                          <a:latin typeface="Cambria Math" panose="02040503050406030204" pitchFamily="18" charset="0"/>
                          <a:ea typeface="Cambria Math" panose="02040503050406030204" pitchFamily="18" charset="0"/>
                        </a:rPr>
                        <m:t>𝑈𝑛𝑖𝑓</m:t>
                      </m:r>
                      <m:r>
                        <a:rPr lang="en-US" sz="2400" i="1" dirty="0">
                          <a:latin typeface="Cambria Math" panose="02040503050406030204" pitchFamily="18" charset="0"/>
                          <a:ea typeface="Cambria Math" panose="02040503050406030204" pitchFamily="18" charset="0"/>
                        </a:rPr>
                        <m:t>(0, 1, …, </m:t>
                      </m:r>
                      <m:sSup>
                        <m:sSupPr>
                          <m:ctrlPr>
                            <a:rPr lang="en-US" sz="2400" i="1" dirty="0">
                              <a:latin typeface="Cambria Math" panose="02040503050406030204" pitchFamily="18" charset="0"/>
                              <a:ea typeface="Cambria Math" panose="02040503050406030204" pitchFamily="18" charset="0"/>
                            </a:rPr>
                          </m:ctrlPr>
                        </m:sSupPr>
                        <m:e>
                          <m:r>
                            <a:rPr lang="en-US" sz="2400" i="1" dirty="0">
                              <a:latin typeface="Cambria Math" panose="02040503050406030204" pitchFamily="18" charset="0"/>
                              <a:ea typeface="Cambria Math" panose="02040503050406030204" pitchFamily="18" charset="0"/>
                            </a:rPr>
                            <m:t>2</m:t>
                          </m:r>
                        </m:e>
                        <m:sup>
                          <m:r>
                            <a:rPr lang="en-US" sz="2400" i="1" dirty="0">
                              <a:latin typeface="Cambria Math" panose="02040503050406030204" pitchFamily="18" charset="0"/>
                              <a:ea typeface="Cambria Math" panose="02040503050406030204" pitchFamily="18" charset="0"/>
                            </a:rPr>
                            <m:t>256</m:t>
                          </m:r>
                        </m:sup>
                      </m:sSup>
                      <m:r>
                        <a:rPr lang="en-US" sz="2400" b="0" i="1" dirty="0" smtClean="0">
                          <a:latin typeface="Cambria Math" panose="02040503050406030204" pitchFamily="18" charset="0"/>
                          <a:ea typeface="Cambria Math" panose="02040503050406030204" pitchFamily="18" charset="0"/>
                        </a:rPr>
                        <m:t>−1</m:t>
                      </m:r>
                      <m:r>
                        <a:rPr lang="en-US" sz="2400" i="1" dirty="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47" name="TextBox 46">
                <a:extLst>
                  <a:ext uri="{FF2B5EF4-FFF2-40B4-BE49-F238E27FC236}">
                    <a16:creationId xmlns:a16="http://schemas.microsoft.com/office/drawing/2014/main" id="{C634B3BF-DB92-1C4E-B7CB-4B6CF004017B}"/>
                  </a:ext>
                </a:extLst>
              </p:cNvPr>
              <p:cNvSpPr txBox="1">
                <a:spLocks noRot="1" noChangeAspect="1" noMove="1" noResize="1" noEditPoints="1" noAdjustHandles="1" noChangeArrowheads="1" noChangeShapeType="1" noTextEdit="1"/>
              </p:cNvSpPr>
              <p:nvPr/>
            </p:nvSpPr>
            <p:spPr>
              <a:xfrm>
                <a:off x="6363502" y="2357244"/>
                <a:ext cx="5566538" cy="1204497"/>
              </a:xfrm>
              <a:prstGeom prst="rect">
                <a:avLst/>
              </a:prstGeom>
              <a:blipFill>
                <a:blip r:embed="rId8"/>
                <a:stretch>
                  <a:fillRect l="-1822" t="-4167" b="-7292"/>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280181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BF95B-6C4F-2F44-871C-0C7C9EF9B90E}"/>
              </a:ext>
            </a:extLst>
          </p:cNvPr>
          <p:cNvSpPr>
            <a:spLocks noGrp="1"/>
          </p:cNvSpPr>
          <p:nvPr>
            <p:ph type="title"/>
          </p:nvPr>
        </p:nvSpPr>
        <p:spPr/>
        <p:txBody>
          <a:bodyPr/>
          <a:lstStyle/>
          <a:p>
            <a:r>
              <a:rPr lang="en-US" dirty="0"/>
              <a:t>Nash equilibrium</a:t>
            </a:r>
          </a:p>
        </p:txBody>
      </p:sp>
      <p:sp>
        <p:nvSpPr>
          <p:cNvPr id="3" name="Content Placeholder 2">
            <a:extLst>
              <a:ext uri="{FF2B5EF4-FFF2-40B4-BE49-F238E27FC236}">
                <a16:creationId xmlns:a16="http://schemas.microsoft.com/office/drawing/2014/main" id="{1E295B3A-A00F-9E43-AAC8-AB12597A6EF0}"/>
              </a:ext>
            </a:extLst>
          </p:cNvPr>
          <p:cNvSpPr>
            <a:spLocks noGrp="1"/>
          </p:cNvSpPr>
          <p:nvPr>
            <p:ph idx="1"/>
          </p:nvPr>
        </p:nvSpPr>
        <p:spPr/>
        <p:txBody>
          <a:bodyPr>
            <a:normAutofit lnSpcReduction="10000"/>
          </a:bodyPr>
          <a:lstStyle/>
          <a:p>
            <a:r>
              <a:rPr lang="en-US" b="1" dirty="0"/>
              <a:t>Honest mining</a:t>
            </a:r>
            <a:r>
              <a:rPr lang="en-US" dirty="0"/>
              <a:t> is a </a:t>
            </a:r>
            <a:r>
              <a:rPr lang="en-US" b="1" dirty="0">
                <a:solidFill>
                  <a:schemeClr val="accent6">
                    <a:lumMod val="75000"/>
                  </a:schemeClr>
                </a:solidFill>
              </a:rPr>
              <a:t>Nash equilibrium</a:t>
            </a:r>
            <a:r>
              <a:rPr lang="en-US" dirty="0"/>
              <a:t> if all miners prefer to play honest mining given all other miners are playing honest mining.</a:t>
            </a:r>
          </a:p>
          <a:p>
            <a:r>
              <a:rPr lang="en-US" b="1" dirty="0"/>
              <a:t>Desiderata: </a:t>
            </a:r>
            <a:r>
              <a:rPr lang="en-US" dirty="0"/>
              <a:t>under which conditions is honest mining a Nash equilibrium?</a:t>
            </a:r>
            <a:endParaRPr lang="en-US" b="1" dirty="0">
              <a:solidFill>
                <a:srgbClr val="C00000"/>
              </a:solidFill>
            </a:endParaRPr>
          </a:p>
          <a:p>
            <a:r>
              <a:rPr lang="en-US" dirty="0"/>
              <a:t>[</a:t>
            </a:r>
            <a:r>
              <a:rPr lang="en-US" dirty="0">
                <a:solidFill>
                  <a:schemeClr val="accent2">
                    <a:lumMod val="75000"/>
                  </a:schemeClr>
                </a:solidFill>
              </a:rPr>
              <a:t>Brown-Cohen, Narayanan, </a:t>
            </a:r>
            <a:r>
              <a:rPr lang="en-US" dirty="0" err="1">
                <a:solidFill>
                  <a:schemeClr val="accent2">
                    <a:lumMod val="75000"/>
                  </a:schemeClr>
                </a:solidFill>
              </a:rPr>
              <a:t>Psomas</a:t>
            </a:r>
            <a:r>
              <a:rPr lang="en-US" dirty="0">
                <a:solidFill>
                  <a:schemeClr val="accent2">
                    <a:lumMod val="75000"/>
                  </a:schemeClr>
                </a:solidFill>
              </a:rPr>
              <a:t>, Weinberg ‘18</a:t>
            </a:r>
            <a:r>
              <a:rPr lang="en-US" dirty="0"/>
              <a:t>] gave a </a:t>
            </a:r>
            <a:r>
              <a:rPr lang="en-US" b="1" dirty="0">
                <a:solidFill>
                  <a:srgbClr val="C00000"/>
                </a:solidFill>
              </a:rPr>
              <a:t>formal barrier</a:t>
            </a:r>
            <a:r>
              <a:rPr lang="en-US" dirty="0"/>
              <a:t>. For any longest-chain protocols, </a:t>
            </a:r>
            <a:r>
              <a:rPr lang="en-US" b="1" dirty="0"/>
              <a:t>IF</a:t>
            </a:r>
          </a:p>
          <a:p>
            <a:pPr lvl="1"/>
            <a:r>
              <a:rPr lang="en-US" dirty="0"/>
              <a:t>Mining is computationally efficient.</a:t>
            </a:r>
          </a:p>
          <a:p>
            <a:pPr lvl="1"/>
            <a:r>
              <a:rPr lang="en-US" dirty="0"/>
              <a:t>All source of pseudo-randomness comes from the blockchain itself.</a:t>
            </a:r>
          </a:p>
          <a:p>
            <a:pPr marL="457200" lvl="1" indent="0">
              <a:buNone/>
            </a:pPr>
            <a:r>
              <a:rPr lang="en-US" b="1" dirty="0"/>
              <a:t>THEN</a:t>
            </a:r>
            <a:r>
              <a:rPr lang="en-US" dirty="0"/>
              <a:t>, Honest mining is </a:t>
            </a:r>
            <a:r>
              <a:rPr lang="en-US" b="1" dirty="0"/>
              <a:t>NEVER</a:t>
            </a:r>
            <a:r>
              <a:rPr lang="en-US" dirty="0"/>
              <a:t> a Nash equilibrium.</a:t>
            </a:r>
          </a:p>
          <a:p>
            <a:r>
              <a:rPr lang="en-US" b="1" dirty="0"/>
              <a:t>Main Question: </a:t>
            </a:r>
            <a:r>
              <a:rPr lang="en-US" dirty="0"/>
              <a:t>Can we introduce additional assumptions to circumvent their impossibility result?</a:t>
            </a:r>
            <a:endParaRPr lang="en-US" b="1" dirty="0"/>
          </a:p>
        </p:txBody>
      </p:sp>
      <p:sp>
        <p:nvSpPr>
          <p:cNvPr id="4" name="Slide Number Placeholder 3">
            <a:extLst>
              <a:ext uri="{FF2B5EF4-FFF2-40B4-BE49-F238E27FC236}">
                <a16:creationId xmlns:a16="http://schemas.microsoft.com/office/drawing/2014/main" id="{91FA91BB-C1A9-DC4D-ABF5-8EDFABA664B9}"/>
              </a:ext>
            </a:extLst>
          </p:cNvPr>
          <p:cNvSpPr>
            <a:spLocks noGrp="1"/>
          </p:cNvSpPr>
          <p:nvPr>
            <p:ph type="sldNum" sz="quarter" idx="12"/>
          </p:nvPr>
        </p:nvSpPr>
        <p:spPr/>
        <p:txBody>
          <a:bodyPr/>
          <a:lstStyle/>
          <a:p>
            <a:fld id="{C0E737A0-9836-0546-90C2-916B04F48200}" type="slidenum">
              <a:rPr lang="en-US" smtClean="0"/>
              <a:t>25</a:t>
            </a:fld>
            <a:endParaRPr lang="en-US" dirty="0"/>
          </a:p>
        </p:txBody>
      </p:sp>
    </p:spTree>
    <p:custDataLst>
      <p:tags r:id="rId1"/>
    </p:custDataLst>
    <p:extLst>
      <p:ext uri="{BB962C8B-B14F-4D97-AF65-F5344CB8AC3E}">
        <p14:creationId xmlns:p14="http://schemas.microsoft.com/office/powerpoint/2010/main" val="58062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272D0-62EE-AA40-BEC9-08FBC43B06BA}"/>
              </a:ext>
            </a:extLst>
          </p:cNvPr>
          <p:cNvSpPr>
            <a:spLocks noGrp="1"/>
          </p:cNvSpPr>
          <p:nvPr>
            <p:ph type="title"/>
          </p:nvPr>
        </p:nvSpPr>
        <p:spPr/>
        <p:txBody>
          <a:bodyPr/>
          <a:lstStyle/>
          <a:p>
            <a:r>
              <a:rPr lang="en-US" b="1" dirty="0"/>
              <a:t>Proof-of-Stake mining games with perfect randomness [</a:t>
            </a:r>
            <a:r>
              <a:rPr lang="en-US" b="1" u="sng" dirty="0">
                <a:solidFill>
                  <a:schemeClr val="accent2">
                    <a:lumMod val="75000"/>
                  </a:schemeClr>
                </a:solidFill>
              </a:rPr>
              <a:t>F</a:t>
            </a:r>
            <a:r>
              <a:rPr lang="en-US" dirty="0">
                <a:solidFill>
                  <a:schemeClr val="accent2">
                    <a:lumMod val="75000"/>
                  </a:schemeClr>
                </a:solidFill>
              </a:rPr>
              <a:t>W ‘21</a:t>
            </a:r>
            <a:r>
              <a:rPr lang="en-US" dirty="0"/>
              <a:t>]</a:t>
            </a:r>
          </a:p>
        </p:txBody>
      </p:sp>
      <p:sp>
        <p:nvSpPr>
          <p:cNvPr id="4" name="Slide Number Placeholder 3">
            <a:extLst>
              <a:ext uri="{FF2B5EF4-FFF2-40B4-BE49-F238E27FC236}">
                <a16:creationId xmlns:a16="http://schemas.microsoft.com/office/drawing/2014/main" id="{66B8C71A-DF1F-3643-AB75-76674CD3E327}"/>
              </a:ext>
            </a:extLst>
          </p:cNvPr>
          <p:cNvSpPr>
            <a:spLocks noGrp="1"/>
          </p:cNvSpPr>
          <p:nvPr>
            <p:ph type="sldNum" sz="quarter" idx="12"/>
          </p:nvPr>
        </p:nvSpPr>
        <p:spPr/>
        <p:txBody>
          <a:bodyPr/>
          <a:lstStyle/>
          <a:p>
            <a:fld id="{C0E737A0-9836-0546-90C2-916B04F48200}" type="slidenum">
              <a:rPr lang="en-US" smtClean="0"/>
              <a:t>26</a:t>
            </a:fld>
            <a:endParaRPr lang="en-US"/>
          </a:p>
        </p:txBody>
      </p:sp>
      <p:sp>
        <p:nvSpPr>
          <p:cNvPr id="6" name="TextBox 5">
            <a:extLst>
              <a:ext uri="{FF2B5EF4-FFF2-40B4-BE49-F238E27FC236}">
                <a16:creationId xmlns:a16="http://schemas.microsoft.com/office/drawing/2014/main" id="{4DD6B7D3-D5BD-674D-B2A3-4592E0774C2C}"/>
              </a:ext>
            </a:extLst>
          </p:cNvPr>
          <p:cNvSpPr txBox="1"/>
          <p:nvPr/>
        </p:nvSpPr>
        <p:spPr>
          <a:xfrm>
            <a:off x="1504451" y="4696788"/>
            <a:ext cx="2137583" cy="369332"/>
          </a:xfrm>
          <a:prstGeom prst="rect">
            <a:avLst/>
          </a:prstGeom>
          <a:noFill/>
        </p:spPr>
        <p:txBody>
          <a:bodyPr wrap="square" rtlCol="0">
            <a:spAutoFit/>
          </a:bodyPr>
          <a:lstStyle/>
          <a:p>
            <a:r>
              <a:rPr lang="en-US" dirty="0"/>
              <a:t>Matt Weinberg</a:t>
            </a:r>
          </a:p>
        </p:txBody>
      </p:sp>
      <p:grpSp>
        <p:nvGrpSpPr>
          <p:cNvPr id="9" name="Group 8">
            <a:extLst>
              <a:ext uri="{FF2B5EF4-FFF2-40B4-BE49-F238E27FC236}">
                <a16:creationId xmlns:a16="http://schemas.microsoft.com/office/drawing/2014/main" id="{539D45ED-9F33-C445-AFB1-3419169D28AD}"/>
              </a:ext>
            </a:extLst>
          </p:cNvPr>
          <p:cNvGrpSpPr/>
          <p:nvPr/>
        </p:nvGrpSpPr>
        <p:grpSpPr>
          <a:xfrm>
            <a:off x="926762" y="2231936"/>
            <a:ext cx="2386927" cy="3835914"/>
            <a:chOff x="4250267" y="1683475"/>
            <a:chExt cx="3048000" cy="4898291"/>
          </a:xfrm>
        </p:grpSpPr>
        <p:pic>
          <p:nvPicPr>
            <p:cNvPr id="5" name="Picture 2" descr="Matt Weinberg | Simons Institute for the Theory of Computing">
              <a:extLst>
                <a:ext uri="{FF2B5EF4-FFF2-40B4-BE49-F238E27FC236}">
                  <a16:creationId xmlns:a16="http://schemas.microsoft.com/office/drawing/2014/main" id="{82B5437F-3F2E-0846-ABB8-D1A5E9DB9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0267" y="1683475"/>
              <a:ext cx="3048000" cy="3175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ownload Princeton University (College of New Jersey) Logo in SVG Vector or  PNG File Format - Logo.wine">
              <a:extLst>
                <a:ext uri="{FF2B5EF4-FFF2-40B4-BE49-F238E27FC236}">
                  <a16:creationId xmlns:a16="http://schemas.microsoft.com/office/drawing/2014/main" id="{B7A0C0D5-EE29-7647-BFB8-4DFEAD7BA6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6169" y="4724391"/>
              <a:ext cx="2786061" cy="1857375"/>
            </a:xfrm>
            <a:prstGeom prst="rect">
              <a:avLst/>
            </a:prstGeom>
            <a:noFill/>
            <a:extLst>
              <a:ext uri="{909E8E84-426E-40DD-AFC4-6F175D3DCCD1}">
                <a14:hiddenFill xmlns:a14="http://schemas.microsoft.com/office/drawing/2010/main">
                  <a:solidFill>
                    <a:srgbClr val="FFFFFF"/>
                  </a:solidFill>
                </a14:hiddenFill>
              </a:ext>
            </a:extLst>
          </p:spPr>
        </p:pic>
      </p:gr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BB77C94E-7D22-9140-9BFE-AFDEDC6195CF}"/>
                  </a:ext>
                </a:extLst>
              </p:cNvPr>
              <p:cNvSpPr txBox="1"/>
              <p:nvPr/>
            </p:nvSpPr>
            <p:spPr>
              <a:xfrm>
                <a:off x="3308961" y="2231936"/>
                <a:ext cx="7956277" cy="3385542"/>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a:solidFill>
                      <a:schemeClr val="tx1"/>
                    </a:solidFill>
                  </a:rPr>
                  <a:t>There is a </a:t>
                </a:r>
                <a:r>
                  <a:rPr lang="en-US" sz="2800" dirty="0" err="1">
                    <a:solidFill>
                      <a:schemeClr val="tx1"/>
                    </a:solidFill>
                  </a:rPr>
                  <a:t>PoS</a:t>
                </a:r>
                <a:r>
                  <a:rPr lang="en-US" sz="2800" dirty="0">
                    <a:solidFill>
                      <a:schemeClr val="tx1"/>
                    </a:solidFill>
                  </a:rPr>
                  <a:t> protocol with access to </a:t>
                </a:r>
                <a:r>
                  <a:rPr lang="en-US" sz="2800" b="1" dirty="0">
                    <a:solidFill>
                      <a:schemeClr val="tx1"/>
                    </a:solidFill>
                  </a:rPr>
                  <a:t>random beacon </a:t>
                </a:r>
                <a:r>
                  <a:rPr lang="en-US" sz="2800" dirty="0">
                    <a:solidFill>
                      <a:schemeClr val="tx1"/>
                    </a:solidFill>
                  </a:rPr>
                  <a:t>where</a:t>
                </a:r>
                <a:r>
                  <a:rPr lang="en-US" sz="2800" b="1" dirty="0">
                    <a:solidFill>
                      <a:schemeClr val="tx1"/>
                    </a:solidFill>
                  </a:rPr>
                  <a:t> </a:t>
                </a:r>
                <a:r>
                  <a:rPr lang="en-US" sz="2800" dirty="0">
                    <a:solidFill>
                      <a:schemeClr val="tx1"/>
                    </a:solidFill>
                  </a:rPr>
                  <a:t>honest mining </a:t>
                </a:r>
                <a:r>
                  <a:rPr lang="en-US" sz="2800" b="1" dirty="0">
                    <a:solidFill>
                      <a:srgbClr val="C00000"/>
                    </a:solidFill>
                  </a:rPr>
                  <a:t>IS</a:t>
                </a:r>
                <a:r>
                  <a:rPr lang="en-US" sz="2800" dirty="0">
                    <a:solidFill>
                      <a:schemeClr val="tx1"/>
                    </a:solidFill>
                  </a:rPr>
                  <a:t> </a:t>
                </a:r>
                <a:r>
                  <a:rPr lang="en-US" sz="2800" dirty="0"/>
                  <a:t>a </a:t>
                </a:r>
                <a:r>
                  <a:rPr lang="en-US" sz="2800" b="1" dirty="0"/>
                  <a:t>Nash equilibrium </a:t>
                </a:r>
                <a:r>
                  <a:rPr lang="en-US" sz="2800" dirty="0">
                    <a:solidFill>
                      <a:schemeClr val="tx1"/>
                    </a:solidFill>
                  </a:rPr>
                  <a:t>when no miner owns more than </a:t>
                </a:r>
                <a14:m>
                  <m:oMath xmlns:m="http://schemas.openxmlformats.org/officeDocument/2006/math">
                    <m:r>
                      <a:rPr lang="en-US" sz="2800" i="1">
                        <a:solidFill>
                          <a:schemeClr val="tx1"/>
                        </a:solidFill>
                        <a:latin typeface="Cambria Math" panose="02040503050406030204" pitchFamily="18" charset="0"/>
                        <a:ea typeface="Cambria Math" panose="02040503050406030204" pitchFamily="18" charset="0"/>
                      </a:rPr>
                      <m:t>30.8%</m:t>
                    </m:r>
                  </m:oMath>
                </a14:m>
                <a:r>
                  <a:rPr lang="en-US" sz="2800" dirty="0">
                    <a:solidFill>
                      <a:schemeClr val="tx1"/>
                    </a:solidFill>
                  </a:rPr>
                  <a:t> of the currency.</a:t>
                </a:r>
              </a:p>
              <a:p>
                <a:pPr marL="742950" lvl="1" indent="-285750" algn="just">
                  <a:buFont typeface="Arial" panose="020B0604020202020204" pitchFamily="34" charset="0"/>
                  <a:buChar char="•"/>
                </a:pPr>
                <a:r>
                  <a:rPr lang="en-US" sz="2800" b="1" dirty="0">
                    <a:solidFill>
                      <a:schemeClr val="tx1"/>
                    </a:solidFill>
                  </a:rPr>
                  <a:t>BUT</a:t>
                </a:r>
                <a:r>
                  <a:rPr lang="en-US" sz="2800" dirty="0">
                    <a:solidFill>
                      <a:schemeClr val="tx1"/>
                    </a:solidFill>
                  </a:rPr>
                  <a:t> Honest mining </a:t>
                </a:r>
                <a:r>
                  <a:rPr lang="en-US" sz="2800" b="1" dirty="0">
                    <a:solidFill>
                      <a:srgbClr val="C00000"/>
                    </a:solidFill>
                  </a:rPr>
                  <a:t>IS NOT</a:t>
                </a:r>
                <a:r>
                  <a:rPr lang="en-US" sz="2800" dirty="0">
                    <a:solidFill>
                      <a:schemeClr val="tx1"/>
                    </a:solidFill>
                  </a:rPr>
                  <a:t> a </a:t>
                </a:r>
                <a:r>
                  <a:rPr lang="en-US" sz="2800" b="1" dirty="0"/>
                  <a:t>N</a:t>
                </a:r>
                <a:r>
                  <a:rPr lang="en-US" sz="2800" b="1" dirty="0">
                    <a:solidFill>
                      <a:schemeClr val="tx1"/>
                    </a:solidFill>
                  </a:rPr>
                  <a:t>ash equilibrium</a:t>
                </a:r>
                <a:r>
                  <a:rPr lang="en-US" sz="2800" dirty="0">
                    <a:solidFill>
                      <a:schemeClr val="tx1"/>
                    </a:solidFill>
                  </a:rPr>
                  <a:t> if some miner owns more than 32.7% of the currency.</a:t>
                </a:r>
              </a:p>
              <a:p>
                <a:pPr algn="just"/>
                <a:endParaRPr lang="en-US" dirty="0">
                  <a:solidFill>
                    <a:schemeClr val="tx1"/>
                  </a:solidFill>
                </a:endParaRPr>
              </a:p>
            </p:txBody>
          </p:sp>
        </mc:Choice>
        <mc:Fallback>
          <p:sp>
            <p:nvSpPr>
              <p:cNvPr id="10" name="TextBox 9">
                <a:extLst>
                  <a:ext uri="{FF2B5EF4-FFF2-40B4-BE49-F238E27FC236}">
                    <a16:creationId xmlns:a16="http://schemas.microsoft.com/office/drawing/2014/main" id="{BB77C94E-7D22-9140-9BFE-AFDEDC6195CF}"/>
                  </a:ext>
                </a:extLst>
              </p:cNvPr>
              <p:cNvSpPr txBox="1">
                <a:spLocks noRot="1" noChangeAspect="1" noMove="1" noResize="1" noEditPoints="1" noAdjustHandles="1" noChangeArrowheads="1" noChangeShapeType="1" noTextEdit="1"/>
              </p:cNvSpPr>
              <p:nvPr/>
            </p:nvSpPr>
            <p:spPr>
              <a:xfrm>
                <a:off x="3308961" y="2231936"/>
                <a:ext cx="7956277" cy="3385542"/>
              </a:xfrm>
              <a:prstGeom prst="rect">
                <a:avLst/>
              </a:prstGeom>
              <a:blipFill>
                <a:blip r:embed="rId4"/>
                <a:stretch>
                  <a:fillRect l="-1274" t="-1866" r="-1592"/>
                </a:stretch>
              </a:blipFill>
            </p:spPr>
            <p:txBody>
              <a:bodyPr/>
              <a:lstStyle/>
              <a:p>
                <a:r>
                  <a:rPr lang="en-US">
                    <a:noFill/>
                  </a:rPr>
                  <a:t> </a:t>
                </a:r>
              </a:p>
            </p:txBody>
          </p:sp>
        </mc:Fallback>
      </mc:AlternateContent>
    </p:spTree>
    <p:extLst>
      <p:ext uri="{BB962C8B-B14F-4D97-AF65-F5344CB8AC3E}">
        <p14:creationId xmlns:p14="http://schemas.microsoft.com/office/powerpoint/2010/main" val="4314834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EBDF8-72A0-BE44-BEE6-24F9FF209199}"/>
              </a:ext>
            </a:extLst>
          </p:cNvPr>
          <p:cNvSpPr>
            <a:spLocks noGrp="1"/>
          </p:cNvSpPr>
          <p:nvPr>
            <p:ph type="title"/>
          </p:nvPr>
        </p:nvSpPr>
        <p:spPr/>
        <p:txBody>
          <a:bodyPr/>
          <a:lstStyle/>
          <a:p>
            <a:r>
              <a:rPr lang="en-US" dirty="0"/>
              <a:t>Trusted randomness in theory</a:t>
            </a:r>
          </a:p>
        </p:txBody>
      </p:sp>
      <p:sp>
        <p:nvSpPr>
          <p:cNvPr id="3" name="Content Placeholder 2">
            <a:extLst>
              <a:ext uri="{FF2B5EF4-FFF2-40B4-BE49-F238E27FC236}">
                <a16:creationId xmlns:a16="http://schemas.microsoft.com/office/drawing/2014/main" id="{0C01A30A-8CAB-8A40-AFC2-9506D614277E}"/>
              </a:ext>
            </a:extLst>
          </p:cNvPr>
          <p:cNvSpPr>
            <a:spLocks noGrp="1"/>
          </p:cNvSpPr>
          <p:nvPr>
            <p:ph idx="1"/>
          </p:nvPr>
        </p:nvSpPr>
        <p:spPr>
          <a:xfrm>
            <a:off x="838199" y="1825625"/>
            <a:ext cx="8135679" cy="4351338"/>
          </a:xfrm>
        </p:spPr>
        <p:txBody>
          <a:bodyPr/>
          <a:lstStyle/>
          <a:p>
            <a:r>
              <a:rPr lang="en-US" b="1" dirty="0">
                <a:solidFill>
                  <a:schemeClr val="accent6">
                    <a:lumMod val="75000"/>
                  </a:schemeClr>
                </a:solidFill>
              </a:rPr>
              <a:t>Random beacons</a:t>
            </a:r>
            <a:r>
              <a:rPr lang="en-US" dirty="0"/>
              <a:t> almost equivalent to </a:t>
            </a:r>
            <a:r>
              <a:rPr lang="en-US" b="1" dirty="0">
                <a:solidFill>
                  <a:schemeClr val="accent6">
                    <a:lumMod val="75000"/>
                  </a:schemeClr>
                </a:solidFill>
              </a:rPr>
              <a:t>common random string (CRS) </a:t>
            </a:r>
            <a:r>
              <a:rPr lang="en-US" dirty="0"/>
              <a:t>from cryptography.</a:t>
            </a:r>
          </a:p>
          <a:p>
            <a:pPr lvl="1"/>
            <a:r>
              <a:rPr lang="en-US" dirty="0"/>
              <a:t>Except chunks of random bits are revelated in discrete time steps.</a:t>
            </a:r>
          </a:p>
          <a:p>
            <a:pPr lvl="1"/>
            <a:r>
              <a:rPr lang="en-US" dirty="0"/>
              <a:t>Transaction Protection by Beacons [</a:t>
            </a:r>
            <a:r>
              <a:rPr lang="en-US" dirty="0">
                <a:solidFill>
                  <a:schemeClr val="accent2">
                    <a:lumMod val="75000"/>
                  </a:schemeClr>
                </a:solidFill>
              </a:rPr>
              <a:t>Michal O. Rabin ‘83</a:t>
            </a:r>
            <a:r>
              <a:rPr lang="en-US" dirty="0"/>
              <a:t>].</a:t>
            </a:r>
          </a:p>
          <a:p>
            <a:r>
              <a:rPr lang="en-US" dirty="0"/>
              <a:t>Trusted randomness allow us to do the impossible:</a:t>
            </a:r>
          </a:p>
          <a:p>
            <a:pPr lvl="1"/>
            <a:r>
              <a:rPr lang="en-US" dirty="0"/>
              <a:t>Non-interactive zero-knowledge proofs.</a:t>
            </a:r>
          </a:p>
          <a:p>
            <a:pPr lvl="1"/>
            <a:r>
              <a:rPr lang="en-US" dirty="0"/>
              <a:t>Universally composable commitments.</a:t>
            </a:r>
          </a:p>
          <a:p>
            <a:pPr lvl="1"/>
            <a:r>
              <a:rPr lang="en-US" b="1" dirty="0">
                <a:solidFill>
                  <a:srgbClr val="C00000"/>
                </a:solidFill>
              </a:rPr>
              <a:t>Incentive compatible energy-efficient blockchains.</a:t>
            </a:r>
          </a:p>
        </p:txBody>
      </p:sp>
      <p:sp>
        <p:nvSpPr>
          <p:cNvPr id="4" name="Slide Number Placeholder 3">
            <a:extLst>
              <a:ext uri="{FF2B5EF4-FFF2-40B4-BE49-F238E27FC236}">
                <a16:creationId xmlns:a16="http://schemas.microsoft.com/office/drawing/2014/main" id="{AA0F8DDD-8B51-B54D-B12B-62F6BC38255D}"/>
              </a:ext>
            </a:extLst>
          </p:cNvPr>
          <p:cNvSpPr>
            <a:spLocks noGrp="1"/>
          </p:cNvSpPr>
          <p:nvPr>
            <p:ph type="sldNum" sz="quarter" idx="12"/>
          </p:nvPr>
        </p:nvSpPr>
        <p:spPr/>
        <p:txBody>
          <a:bodyPr/>
          <a:lstStyle/>
          <a:p>
            <a:fld id="{C0E737A0-9836-0546-90C2-916B04F48200}" type="slidenum">
              <a:rPr lang="en-US" smtClean="0"/>
              <a:t>27</a:t>
            </a:fld>
            <a:endParaRPr lang="en-US" dirty="0"/>
          </a:p>
        </p:txBody>
      </p:sp>
      <p:grpSp>
        <p:nvGrpSpPr>
          <p:cNvPr id="6" name="Group 5">
            <a:extLst>
              <a:ext uri="{FF2B5EF4-FFF2-40B4-BE49-F238E27FC236}">
                <a16:creationId xmlns:a16="http://schemas.microsoft.com/office/drawing/2014/main" id="{BEE8B9C4-9894-DF4A-BA94-7B99A79A9208}"/>
              </a:ext>
            </a:extLst>
          </p:cNvPr>
          <p:cNvGrpSpPr/>
          <p:nvPr/>
        </p:nvGrpSpPr>
        <p:grpSpPr>
          <a:xfrm>
            <a:off x="8804218" y="1730539"/>
            <a:ext cx="2781300" cy="3435465"/>
            <a:chOff x="8804218" y="1730539"/>
            <a:chExt cx="2781300" cy="3435465"/>
          </a:xfrm>
        </p:grpSpPr>
        <p:pic>
          <p:nvPicPr>
            <p:cNvPr id="6146" name="Picture 2" descr="Michael O. Rabin - A.M. Turing Award Laureate">
              <a:extLst>
                <a:ext uri="{FF2B5EF4-FFF2-40B4-BE49-F238E27FC236}">
                  <a16:creationId xmlns:a16="http://schemas.microsoft.com/office/drawing/2014/main" id="{82802F0D-5932-2843-BC86-363270C86C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4218" y="1730539"/>
              <a:ext cx="2781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808B7C6-E1E3-D243-8C15-09F79BFC6A2F}"/>
                </a:ext>
              </a:extLst>
            </p:cNvPr>
            <p:cNvSpPr txBox="1"/>
            <p:nvPr/>
          </p:nvSpPr>
          <p:spPr>
            <a:xfrm>
              <a:off x="8804218" y="4519673"/>
              <a:ext cx="2781300" cy="646331"/>
            </a:xfrm>
            <a:prstGeom prst="rect">
              <a:avLst/>
            </a:prstGeom>
            <a:noFill/>
          </p:spPr>
          <p:txBody>
            <a:bodyPr wrap="square" rtlCol="0">
              <a:spAutoFit/>
            </a:bodyPr>
            <a:lstStyle/>
            <a:p>
              <a:r>
                <a:rPr lang="en-US" b="1" dirty="0"/>
                <a:t>Rabin</a:t>
              </a:r>
              <a:r>
                <a:rPr lang="en-US" dirty="0"/>
                <a:t>. Awarded the ‘76 Turing award.</a:t>
              </a:r>
            </a:p>
          </p:txBody>
        </p:sp>
      </p:grpSp>
    </p:spTree>
    <p:custDataLst>
      <p:tags r:id="rId1"/>
    </p:custDataLst>
    <p:extLst>
      <p:ext uri="{BB962C8B-B14F-4D97-AF65-F5344CB8AC3E}">
        <p14:creationId xmlns:p14="http://schemas.microsoft.com/office/powerpoint/2010/main" val="287587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691C-6A77-8C46-8C76-A300B142C4AB}"/>
              </a:ext>
            </a:extLst>
          </p:cNvPr>
          <p:cNvSpPr>
            <a:spLocks noGrp="1"/>
          </p:cNvSpPr>
          <p:nvPr>
            <p:ph type="title"/>
          </p:nvPr>
        </p:nvSpPr>
        <p:spPr>
          <a:xfrm>
            <a:off x="838200" y="365125"/>
            <a:ext cx="10845800" cy="1325563"/>
          </a:xfrm>
        </p:spPr>
        <p:txBody>
          <a:bodyPr/>
          <a:lstStyle/>
          <a:p>
            <a:r>
              <a:rPr lang="en-US" dirty="0"/>
              <a:t>Model: </a:t>
            </a:r>
            <a:r>
              <a:rPr lang="en-US" dirty="0" err="1"/>
              <a:t>PoS</a:t>
            </a:r>
            <a:r>
              <a:rPr lang="en-US" dirty="0"/>
              <a:t> with random beacon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5844EC8-21A0-A447-8231-4F331BFDA9ED}"/>
                  </a:ext>
                </a:extLst>
              </p:cNvPr>
              <p:cNvSpPr>
                <a:spLocks noGrp="1"/>
              </p:cNvSpPr>
              <p:nvPr>
                <p:ph idx="1"/>
              </p:nvPr>
            </p:nvSpPr>
            <p:spPr>
              <a:xfrm>
                <a:off x="838199" y="1825625"/>
                <a:ext cx="7757664" cy="4351338"/>
              </a:xfrm>
            </p:spPr>
            <p:txBody>
              <a:bodyPr>
                <a:normAutofit fontScale="85000" lnSpcReduction="20000"/>
              </a:bodyPr>
              <a:lstStyle/>
              <a:p>
                <a:r>
                  <a:rPr lang="en-US" dirty="0" err="1"/>
                  <a:t>W.l.o.g</a:t>
                </a:r>
                <a:r>
                  <a:rPr lang="en-US" dirty="0"/>
                  <a:t>. to consider two player game:</a:t>
                </a:r>
              </a:p>
              <a:p>
                <a:pPr lvl="1"/>
                <a:r>
                  <a:rPr lang="en-US" b="1" dirty="0">
                    <a:solidFill>
                      <a:schemeClr val="accent2">
                        <a:lumMod val="75000"/>
                      </a:schemeClr>
                    </a:solidFill>
                  </a:rPr>
                  <a:t>Adversary</a:t>
                </a:r>
                <a:r>
                  <a:rPr lang="en-US" dirty="0"/>
                  <a:t> owns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fraction of currency.</a:t>
                </a:r>
              </a:p>
              <a:p>
                <a:pPr lvl="1"/>
                <a:r>
                  <a:rPr lang="en-US" b="1" dirty="0">
                    <a:solidFill>
                      <a:schemeClr val="accent1"/>
                    </a:solidFill>
                  </a:rPr>
                  <a:t>Everyone else</a:t>
                </a:r>
                <a:r>
                  <a:rPr lang="en-US" dirty="0"/>
                  <a:t> follows the honest strategy.</a:t>
                </a:r>
              </a:p>
              <a:p>
                <a:r>
                  <a:rPr lang="en-US" dirty="0"/>
                  <a:t>Each time step </a:t>
                </a:r>
                <a14:m>
                  <m:oMath xmlns:m="http://schemas.openxmlformats.org/officeDocument/2006/math">
                    <m:r>
                      <a:rPr lang="en-US" i="1" dirty="0" smtClean="0">
                        <a:latin typeface="Cambria Math" panose="02040503050406030204" pitchFamily="18" charset="0"/>
                      </a:rPr>
                      <m:t>𝑡</m:t>
                    </m:r>
                  </m:oMath>
                </a14:m>
                <a:r>
                  <a:rPr lang="en-US" dirty="0"/>
                  <a:t>, the </a:t>
                </a:r>
                <a:r>
                  <a:rPr lang="en-US" b="1" dirty="0">
                    <a:solidFill>
                      <a:schemeClr val="accent6">
                        <a:lumMod val="75000"/>
                      </a:schemeClr>
                    </a:solidFill>
                  </a:rPr>
                  <a:t>random beacon</a:t>
                </a:r>
                <a:r>
                  <a:rPr lang="en-US" dirty="0"/>
                  <a:t> gives the </a:t>
                </a:r>
                <a:r>
                  <a:rPr lang="en-US" b="1" dirty="0">
                    <a:solidFill>
                      <a:schemeClr val="accent2">
                        <a:lumMod val="75000"/>
                      </a:schemeClr>
                    </a:solidFill>
                  </a:rPr>
                  <a:t>adversary</a:t>
                </a:r>
                <a:r>
                  <a:rPr lang="en-US" dirty="0"/>
                  <a:t> the privilege to create a </a:t>
                </a:r>
                <a:r>
                  <a:rPr lang="en-US" b="1" u="sng" dirty="0">
                    <a:solidFill>
                      <a:srgbClr val="C00000"/>
                    </a:solidFill>
                  </a:rPr>
                  <a:t>‘’single’’</a:t>
                </a:r>
                <a:r>
                  <a:rPr lang="en-US" dirty="0"/>
                  <a:t> block with timestamp </a:t>
                </a:r>
                <a14:m>
                  <m:oMath xmlns:m="http://schemas.openxmlformats.org/officeDocument/2006/math">
                    <m:r>
                      <a:rPr lang="en-US" i="1" dirty="0" smtClean="0">
                        <a:latin typeface="Cambria Math" panose="02040503050406030204" pitchFamily="18" charset="0"/>
                      </a:rPr>
                      <m:t>𝑡</m:t>
                    </m:r>
                  </m:oMath>
                </a14:m>
                <a:r>
                  <a:rPr lang="en-US" dirty="0"/>
                  <a:t> with probability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en-US" dirty="0"/>
                  <a:t>What the </a:t>
                </a:r>
                <a:r>
                  <a:rPr lang="en-US" b="1" dirty="0">
                    <a:solidFill>
                      <a:schemeClr val="accent2">
                        <a:lumMod val="75000"/>
                      </a:schemeClr>
                    </a:solidFill>
                  </a:rPr>
                  <a:t>adversary</a:t>
                </a:r>
                <a:r>
                  <a:rPr lang="en-US" dirty="0"/>
                  <a:t> can do:</a:t>
                </a:r>
              </a:p>
              <a:p>
                <a:pPr lvl="1"/>
                <a:r>
                  <a:rPr lang="en-US" dirty="0"/>
                  <a:t>Publish block </a:t>
                </a:r>
                <a14:m>
                  <m:oMath xmlns:m="http://schemas.openxmlformats.org/officeDocument/2006/math">
                    <m:r>
                      <a:rPr lang="en-US" i="1" dirty="0">
                        <a:latin typeface="Cambria Math" panose="02040503050406030204" pitchFamily="18" charset="0"/>
                      </a:rPr>
                      <m:t>𝑡</m:t>
                    </m:r>
                  </m:oMath>
                </a14:m>
                <a:r>
                  <a:rPr lang="en-US" dirty="0"/>
                  <a:t> pointing to any block with timestamp </a:t>
                </a:r>
                <a14:m>
                  <m:oMath xmlns:m="http://schemas.openxmlformats.org/officeDocument/2006/math">
                    <m:r>
                      <a:rPr lang="en-US" i="1" dirty="0">
                        <a:latin typeface="Cambria Math" panose="02040503050406030204" pitchFamily="18" charset="0"/>
                      </a:rPr>
                      <m:t>&lt; </m:t>
                    </m:r>
                    <m:r>
                      <a:rPr lang="en-US" i="1" dirty="0">
                        <a:latin typeface="Cambria Math" panose="02040503050406030204" pitchFamily="18" charset="0"/>
                      </a:rPr>
                      <m:t>𝑡</m:t>
                    </m:r>
                  </m:oMath>
                </a14:m>
                <a:r>
                  <a:rPr lang="en-US" dirty="0"/>
                  <a:t> at any time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r>
                  <a:rPr lang="en-US" dirty="0"/>
                  <a:t>.</a:t>
                </a:r>
              </a:p>
              <a:p>
                <a:r>
                  <a:rPr lang="en-US" dirty="0"/>
                  <a:t>What </a:t>
                </a:r>
                <a:r>
                  <a:rPr lang="en-US" b="1" dirty="0"/>
                  <a:t>is allowed </a:t>
                </a:r>
                <a:r>
                  <a:rPr lang="en-US" dirty="0"/>
                  <a:t>for the </a:t>
                </a:r>
                <a:r>
                  <a:rPr lang="en-US" b="1" dirty="0">
                    <a:solidFill>
                      <a:schemeClr val="accent6">
                        <a:lumMod val="75000"/>
                      </a:schemeClr>
                    </a:solidFill>
                  </a:rPr>
                  <a:t>algorithm designe</a:t>
                </a:r>
                <a:r>
                  <a:rPr lang="en-US" dirty="0"/>
                  <a:t>r:</a:t>
                </a:r>
              </a:p>
              <a:p>
                <a:pPr lvl="1"/>
                <a:r>
                  <a:rPr lang="en-US" dirty="0"/>
                  <a:t>Punish detectable dishonest behavior.</a:t>
                </a:r>
              </a:p>
              <a:p>
                <a:pPr lvl="1"/>
                <a:r>
                  <a:rPr lang="en-US" dirty="0"/>
                  <a:t>Example: publish two or more blocks with timestamp </a:t>
                </a:r>
                <a14:m>
                  <m:oMath xmlns:m="http://schemas.openxmlformats.org/officeDocument/2006/math">
                    <m:r>
                      <a:rPr lang="en-US" i="1" dirty="0">
                        <a:latin typeface="Cambria Math" panose="02040503050406030204" pitchFamily="18" charset="0"/>
                      </a:rPr>
                      <m:t>𝑡</m:t>
                    </m:r>
                  </m:oMath>
                </a14:m>
                <a:r>
                  <a:rPr lang="en-US" dirty="0"/>
                  <a:t>.</a:t>
                </a:r>
              </a:p>
              <a:p>
                <a:r>
                  <a:rPr lang="en-US" dirty="0"/>
                  <a:t>We do not assume latency is bounded:</a:t>
                </a:r>
              </a:p>
              <a:p>
                <a:pPr lvl="1"/>
                <a:r>
                  <a:rPr lang="en-US" dirty="0"/>
                  <a:t>Hence, we cannot punish someone that hides a block.</a:t>
                </a:r>
              </a:p>
            </p:txBody>
          </p:sp>
        </mc:Choice>
        <mc:Fallback xmlns="">
          <p:sp>
            <p:nvSpPr>
              <p:cNvPr id="3" name="Content Placeholder 2">
                <a:extLst>
                  <a:ext uri="{FF2B5EF4-FFF2-40B4-BE49-F238E27FC236}">
                    <a16:creationId xmlns:a16="http://schemas.microsoft.com/office/drawing/2014/main" id="{A5844EC8-21A0-A447-8231-4F331BFDA9ED}"/>
                  </a:ext>
                </a:extLst>
              </p:cNvPr>
              <p:cNvSpPr>
                <a:spLocks noGrp="1" noRot="1" noChangeAspect="1" noMove="1" noResize="1" noEditPoints="1" noAdjustHandles="1" noChangeArrowheads="1" noChangeShapeType="1" noTextEdit="1"/>
              </p:cNvSpPr>
              <p:nvPr>
                <p:ph idx="1"/>
              </p:nvPr>
            </p:nvSpPr>
            <p:spPr>
              <a:xfrm>
                <a:off x="838199" y="1825625"/>
                <a:ext cx="7757664" cy="4351338"/>
              </a:xfrm>
              <a:blipFill>
                <a:blip r:embed="rId5"/>
                <a:stretch>
                  <a:fillRect l="-980" t="-3198"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D308C766-D970-F245-8F24-7F95ABE65173}"/>
              </a:ext>
            </a:extLst>
          </p:cNvPr>
          <p:cNvSpPr>
            <a:spLocks noGrp="1"/>
          </p:cNvSpPr>
          <p:nvPr>
            <p:ph type="sldNum" sz="quarter" idx="12"/>
          </p:nvPr>
        </p:nvSpPr>
        <p:spPr/>
        <p:txBody>
          <a:bodyPr/>
          <a:lstStyle/>
          <a:p>
            <a:fld id="{C0E737A0-9836-0546-90C2-916B04F48200}" type="slidenum">
              <a:rPr lang="en-US" smtClean="0"/>
              <a:t>28</a:t>
            </a:fld>
            <a:endParaRPr lang="en-US" dirty="0"/>
          </a:p>
        </p:txBody>
      </p:sp>
      <p:sp>
        <p:nvSpPr>
          <p:cNvPr id="89" name="Oval 88">
            <a:extLst>
              <a:ext uri="{FF2B5EF4-FFF2-40B4-BE49-F238E27FC236}">
                <a16:creationId xmlns:a16="http://schemas.microsoft.com/office/drawing/2014/main" id="{C58183D4-C9B9-6F44-80D3-BB656013DBDC}"/>
              </a:ext>
            </a:extLst>
          </p:cNvPr>
          <p:cNvSpPr/>
          <p:nvPr/>
        </p:nvSpPr>
        <p:spPr>
          <a:xfrm>
            <a:off x="10041233" y="1809164"/>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90" name="Group 89">
            <a:extLst>
              <a:ext uri="{FF2B5EF4-FFF2-40B4-BE49-F238E27FC236}">
                <a16:creationId xmlns:a16="http://schemas.microsoft.com/office/drawing/2014/main" id="{882A160B-DD43-AB43-B95A-855DE78C29D2}"/>
              </a:ext>
            </a:extLst>
          </p:cNvPr>
          <p:cNvGrpSpPr/>
          <p:nvPr/>
        </p:nvGrpSpPr>
        <p:grpSpPr>
          <a:xfrm>
            <a:off x="9112081" y="2495218"/>
            <a:ext cx="1046860" cy="1130305"/>
            <a:chOff x="7022022" y="2168638"/>
            <a:chExt cx="1046860" cy="1130305"/>
          </a:xfrm>
        </p:grpSpPr>
        <p:sp>
          <p:nvSpPr>
            <p:cNvPr id="91" name="Oval 90">
              <a:extLst>
                <a:ext uri="{FF2B5EF4-FFF2-40B4-BE49-F238E27FC236}">
                  <a16:creationId xmlns:a16="http://schemas.microsoft.com/office/drawing/2014/main" id="{767DB339-299D-EB4E-B882-39B21C77216B}"/>
                </a:ext>
              </a:extLst>
            </p:cNvPr>
            <p:cNvSpPr/>
            <p:nvPr/>
          </p:nvSpPr>
          <p:spPr>
            <a:xfrm>
              <a:off x="7022022" y="2495181"/>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1</a:t>
              </a:r>
            </a:p>
          </p:txBody>
        </p:sp>
        <p:cxnSp>
          <p:nvCxnSpPr>
            <p:cNvPr id="92" name="Straight Arrow Connector 91">
              <a:extLst>
                <a:ext uri="{FF2B5EF4-FFF2-40B4-BE49-F238E27FC236}">
                  <a16:creationId xmlns:a16="http://schemas.microsoft.com/office/drawing/2014/main" id="{663170FD-A124-4247-8976-19448CE4A2AE}"/>
                </a:ext>
              </a:extLst>
            </p:cNvPr>
            <p:cNvCxnSpPr>
              <a:cxnSpLocks/>
              <a:stCxn id="91" idx="0"/>
              <a:endCxn id="89" idx="3"/>
            </p:cNvCxnSpPr>
            <p:nvPr/>
          </p:nvCxnSpPr>
          <p:spPr>
            <a:xfrm flipV="1">
              <a:off x="7423903" y="2168638"/>
              <a:ext cx="644979" cy="32654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93" name="Group 92">
            <a:extLst>
              <a:ext uri="{FF2B5EF4-FFF2-40B4-BE49-F238E27FC236}">
                <a16:creationId xmlns:a16="http://schemas.microsoft.com/office/drawing/2014/main" id="{51754B27-1034-0045-ACDD-A805A06BD5A7}"/>
              </a:ext>
            </a:extLst>
          </p:cNvPr>
          <p:cNvGrpSpPr/>
          <p:nvPr/>
        </p:nvGrpSpPr>
        <p:grpSpPr>
          <a:xfrm>
            <a:off x="10727287" y="2495218"/>
            <a:ext cx="928167" cy="1130305"/>
            <a:chOff x="8637228" y="2168638"/>
            <a:chExt cx="928167" cy="1130305"/>
          </a:xfrm>
        </p:grpSpPr>
        <p:sp>
          <p:nvSpPr>
            <p:cNvPr id="94" name="Oval 93">
              <a:extLst>
                <a:ext uri="{FF2B5EF4-FFF2-40B4-BE49-F238E27FC236}">
                  <a16:creationId xmlns:a16="http://schemas.microsoft.com/office/drawing/2014/main" id="{540320A0-BF94-A346-B89F-2919AD7CAAE2}"/>
                </a:ext>
              </a:extLst>
            </p:cNvPr>
            <p:cNvSpPr/>
            <p:nvPr/>
          </p:nvSpPr>
          <p:spPr>
            <a:xfrm>
              <a:off x="8761633" y="2495181"/>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2</a:t>
              </a:r>
            </a:p>
          </p:txBody>
        </p:sp>
        <p:cxnSp>
          <p:nvCxnSpPr>
            <p:cNvPr id="95" name="Straight Arrow Connector 94">
              <a:extLst>
                <a:ext uri="{FF2B5EF4-FFF2-40B4-BE49-F238E27FC236}">
                  <a16:creationId xmlns:a16="http://schemas.microsoft.com/office/drawing/2014/main" id="{C1B879CA-F5D9-144A-96D5-CE9F2D5C6EE6}"/>
                </a:ext>
              </a:extLst>
            </p:cNvPr>
            <p:cNvCxnSpPr>
              <a:cxnSpLocks/>
              <a:stCxn id="94" idx="0"/>
              <a:endCxn id="89" idx="5"/>
            </p:cNvCxnSpPr>
            <p:nvPr/>
          </p:nvCxnSpPr>
          <p:spPr>
            <a:xfrm flipH="1" flipV="1">
              <a:off x="8637228" y="2168638"/>
              <a:ext cx="526286"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96" name="Group 95">
            <a:extLst>
              <a:ext uri="{FF2B5EF4-FFF2-40B4-BE49-F238E27FC236}">
                <a16:creationId xmlns:a16="http://schemas.microsoft.com/office/drawing/2014/main" id="{C02BD2AF-D353-5A4A-8B3F-F9D605598A70}"/>
              </a:ext>
            </a:extLst>
          </p:cNvPr>
          <p:cNvGrpSpPr/>
          <p:nvPr/>
        </p:nvGrpSpPr>
        <p:grpSpPr>
          <a:xfrm>
            <a:off x="10851692" y="3625523"/>
            <a:ext cx="803762" cy="1291676"/>
            <a:chOff x="8761633" y="3298943"/>
            <a:chExt cx="803762" cy="1291676"/>
          </a:xfrm>
        </p:grpSpPr>
        <p:sp>
          <p:nvSpPr>
            <p:cNvPr id="97" name="Oval 96">
              <a:extLst>
                <a:ext uri="{FF2B5EF4-FFF2-40B4-BE49-F238E27FC236}">
                  <a16:creationId xmlns:a16="http://schemas.microsoft.com/office/drawing/2014/main" id="{37D6F667-A75E-8F4B-BF95-E5EC3BFD650A}"/>
                </a:ext>
              </a:extLst>
            </p:cNvPr>
            <p:cNvSpPr/>
            <p:nvPr/>
          </p:nvSpPr>
          <p:spPr>
            <a:xfrm>
              <a:off x="8761633" y="3786857"/>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98" name="Straight Arrow Connector 97">
              <a:extLst>
                <a:ext uri="{FF2B5EF4-FFF2-40B4-BE49-F238E27FC236}">
                  <a16:creationId xmlns:a16="http://schemas.microsoft.com/office/drawing/2014/main" id="{A598821C-C7C1-D746-A0EE-0759331A4475}"/>
                </a:ext>
              </a:extLst>
            </p:cNvPr>
            <p:cNvCxnSpPr>
              <a:cxnSpLocks/>
              <a:stCxn id="97" idx="0"/>
              <a:endCxn id="94" idx="4"/>
            </p:cNvCxnSpPr>
            <p:nvPr/>
          </p:nvCxnSpPr>
          <p:spPr>
            <a:xfrm flipV="1">
              <a:off x="9163514" y="3298943"/>
              <a:ext cx="0" cy="48791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99" name="Group 98">
            <a:extLst>
              <a:ext uri="{FF2B5EF4-FFF2-40B4-BE49-F238E27FC236}">
                <a16:creationId xmlns:a16="http://schemas.microsoft.com/office/drawing/2014/main" id="{FE5884ED-E2D9-4942-82FB-D46EA0728AA8}"/>
              </a:ext>
            </a:extLst>
          </p:cNvPr>
          <p:cNvGrpSpPr/>
          <p:nvPr/>
        </p:nvGrpSpPr>
        <p:grpSpPr>
          <a:xfrm>
            <a:off x="9119763" y="2612926"/>
            <a:ext cx="1849637" cy="2233575"/>
            <a:chOff x="7029704" y="2286346"/>
            <a:chExt cx="1849637" cy="2233575"/>
          </a:xfrm>
        </p:grpSpPr>
        <p:cxnSp>
          <p:nvCxnSpPr>
            <p:cNvPr id="100" name="Straight Arrow Connector 99">
              <a:extLst>
                <a:ext uri="{FF2B5EF4-FFF2-40B4-BE49-F238E27FC236}">
                  <a16:creationId xmlns:a16="http://schemas.microsoft.com/office/drawing/2014/main" id="{7A61F8B9-30CD-EF4C-B10C-A4BCFD1321D0}"/>
                </a:ext>
              </a:extLst>
            </p:cNvPr>
            <p:cNvCxnSpPr>
              <a:cxnSpLocks/>
              <a:stCxn id="104" idx="0"/>
              <a:endCxn id="91" idx="4"/>
            </p:cNvCxnSpPr>
            <p:nvPr/>
          </p:nvCxnSpPr>
          <p:spPr>
            <a:xfrm flipH="1" flipV="1">
              <a:off x="7423903" y="3298943"/>
              <a:ext cx="7682" cy="417216"/>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01" name="Group 100">
              <a:extLst>
                <a:ext uri="{FF2B5EF4-FFF2-40B4-BE49-F238E27FC236}">
                  <a16:creationId xmlns:a16="http://schemas.microsoft.com/office/drawing/2014/main" id="{993805AF-3097-1C4F-85E8-66C215C7219F}"/>
                </a:ext>
              </a:extLst>
            </p:cNvPr>
            <p:cNvGrpSpPr/>
            <p:nvPr/>
          </p:nvGrpSpPr>
          <p:grpSpPr>
            <a:xfrm>
              <a:off x="7029704" y="2286346"/>
              <a:ext cx="1849637" cy="2233575"/>
              <a:chOff x="7029704" y="2286346"/>
              <a:chExt cx="1849637" cy="2233575"/>
            </a:xfrm>
          </p:grpSpPr>
          <p:grpSp>
            <p:nvGrpSpPr>
              <p:cNvPr id="102" name="Group 101">
                <a:extLst>
                  <a:ext uri="{FF2B5EF4-FFF2-40B4-BE49-F238E27FC236}">
                    <a16:creationId xmlns:a16="http://schemas.microsoft.com/office/drawing/2014/main" id="{FF03B72F-DA40-3844-A50B-D97E490D0FFE}"/>
                  </a:ext>
                </a:extLst>
              </p:cNvPr>
              <p:cNvGrpSpPr/>
              <p:nvPr/>
            </p:nvGrpSpPr>
            <p:grpSpPr>
              <a:xfrm>
                <a:off x="7029704" y="2286346"/>
                <a:ext cx="1849637" cy="2233575"/>
                <a:chOff x="7029704" y="2286346"/>
                <a:chExt cx="1849637" cy="2233575"/>
              </a:xfrm>
            </p:grpSpPr>
            <p:sp>
              <p:nvSpPr>
                <p:cNvPr id="104" name="Oval 103">
                  <a:extLst>
                    <a:ext uri="{FF2B5EF4-FFF2-40B4-BE49-F238E27FC236}">
                      <a16:creationId xmlns:a16="http://schemas.microsoft.com/office/drawing/2014/main" id="{AAA4A7CB-AE9C-7B4D-8447-442AF63FCF41}"/>
                    </a:ext>
                  </a:extLst>
                </p:cNvPr>
                <p:cNvSpPr/>
                <p:nvPr/>
              </p:nvSpPr>
              <p:spPr>
                <a:xfrm>
                  <a:off x="7029704" y="371615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4</a:t>
                  </a:r>
                </a:p>
              </p:txBody>
            </p:sp>
            <p:cxnSp>
              <p:nvCxnSpPr>
                <p:cNvPr id="105" name="Straight Arrow Connector 104">
                  <a:extLst>
                    <a:ext uri="{FF2B5EF4-FFF2-40B4-BE49-F238E27FC236}">
                      <a16:creationId xmlns:a16="http://schemas.microsoft.com/office/drawing/2014/main" id="{B24C13A0-8BED-3E46-A586-A205EDB19BF1}"/>
                    </a:ext>
                  </a:extLst>
                </p:cNvPr>
                <p:cNvCxnSpPr>
                  <a:cxnSpLocks/>
                  <a:stCxn id="104" idx="0"/>
                  <a:endCxn id="94" idx="3"/>
                </p:cNvCxnSpPr>
                <p:nvPr/>
              </p:nvCxnSpPr>
              <p:spPr>
                <a:xfrm flipV="1">
                  <a:off x="7431585" y="3181235"/>
                  <a:ext cx="1447756" cy="534924"/>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EFC0CF01-D6AC-D345-8128-4DF04AD5F3DF}"/>
                    </a:ext>
                  </a:extLst>
                </p:cNvPr>
                <p:cNvCxnSpPr>
                  <a:cxnSpLocks/>
                  <a:stCxn id="104" idx="0"/>
                  <a:endCxn id="89" idx="4"/>
                </p:cNvCxnSpPr>
                <p:nvPr/>
              </p:nvCxnSpPr>
              <p:spPr>
                <a:xfrm flipV="1">
                  <a:off x="7431585" y="2286346"/>
                  <a:ext cx="921470" cy="142981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03" name="Straight Arrow Connector 102">
                <a:extLst>
                  <a:ext uri="{FF2B5EF4-FFF2-40B4-BE49-F238E27FC236}">
                    <a16:creationId xmlns:a16="http://schemas.microsoft.com/office/drawing/2014/main" id="{FA1A8162-33D3-F746-89B0-C392F0192676}"/>
                  </a:ext>
                </a:extLst>
              </p:cNvPr>
              <p:cNvCxnSpPr>
                <a:cxnSpLocks/>
                <a:stCxn id="104" idx="6"/>
                <a:endCxn id="97" idx="2"/>
              </p:cNvCxnSpPr>
              <p:nvPr/>
            </p:nvCxnSpPr>
            <p:spPr>
              <a:xfrm>
                <a:off x="7833466" y="4118040"/>
                <a:ext cx="928167" cy="7069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E685FCCE-81F4-7848-A554-85483EE9AEA7}"/>
              </a:ext>
            </a:extLst>
          </p:cNvPr>
          <p:cNvGrpSpPr/>
          <p:nvPr/>
        </p:nvGrpSpPr>
        <p:grpSpPr>
          <a:xfrm>
            <a:off x="9095753" y="2211045"/>
            <a:ext cx="1857318" cy="3761263"/>
            <a:chOff x="7022023" y="1884465"/>
            <a:chExt cx="1857318" cy="3761263"/>
          </a:xfrm>
        </p:grpSpPr>
        <p:cxnSp>
          <p:nvCxnSpPr>
            <p:cNvPr id="108" name="Straight Arrow Connector 107">
              <a:extLst>
                <a:ext uri="{FF2B5EF4-FFF2-40B4-BE49-F238E27FC236}">
                  <a16:creationId xmlns:a16="http://schemas.microsoft.com/office/drawing/2014/main" id="{6F73B783-78E5-AB4C-9CFE-9B77F5304854}"/>
                </a:ext>
              </a:extLst>
            </p:cNvPr>
            <p:cNvCxnSpPr>
              <a:cxnSpLocks/>
              <a:stCxn id="110" idx="0"/>
              <a:endCxn id="104" idx="4"/>
            </p:cNvCxnSpPr>
            <p:nvPr/>
          </p:nvCxnSpPr>
          <p:spPr>
            <a:xfrm flipV="1">
              <a:off x="7427518" y="4519921"/>
              <a:ext cx="4067" cy="322045"/>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17A25A15-8222-C64E-9665-13E198D0178A}"/>
                </a:ext>
              </a:extLst>
            </p:cNvPr>
            <p:cNvGrpSpPr/>
            <p:nvPr/>
          </p:nvGrpSpPr>
          <p:grpSpPr>
            <a:xfrm>
              <a:off x="7022023" y="1884465"/>
              <a:ext cx="1857318" cy="3761263"/>
              <a:chOff x="7022023" y="1884465"/>
              <a:chExt cx="1857318" cy="3761263"/>
            </a:xfrm>
          </p:grpSpPr>
          <p:sp>
            <p:nvSpPr>
              <p:cNvPr id="110" name="Oval 109">
                <a:extLst>
                  <a:ext uri="{FF2B5EF4-FFF2-40B4-BE49-F238E27FC236}">
                    <a16:creationId xmlns:a16="http://schemas.microsoft.com/office/drawing/2014/main" id="{DD324DC4-6B96-2644-8B48-FDBB8E119DD6}"/>
                  </a:ext>
                </a:extLst>
              </p:cNvPr>
              <p:cNvSpPr/>
              <p:nvPr/>
            </p:nvSpPr>
            <p:spPr>
              <a:xfrm>
                <a:off x="7025637" y="4841966"/>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cxnSp>
            <p:nvCxnSpPr>
              <p:cNvPr id="111" name="Curved Connector 110">
                <a:extLst>
                  <a:ext uri="{FF2B5EF4-FFF2-40B4-BE49-F238E27FC236}">
                    <a16:creationId xmlns:a16="http://schemas.microsoft.com/office/drawing/2014/main" id="{CD2DDFFB-CFFF-EE42-8E5D-1B29BC435956}"/>
                  </a:ext>
                </a:extLst>
              </p:cNvPr>
              <p:cNvCxnSpPr>
                <a:cxnSpLocks/>
                <a:stCxn id="110" idx="2"/>
                <a:endCxn id="91" idx="2"/>
              </p:cNvCxnSpPr>
              <p:nvPr/>
            </p:nvCxnSpPr>
            <p:spPr>
              <a:xfrm rot="10800000">
                <a:off x="7022023" y="2897063"/>
                <a:ext cx="3615" cy="2346785"/>
              </a:xfrm>
              <a:prstGeom prst="curvedConnector3">
                <a:avLst>
                  <a:gd name="adj1" fmla="val 6423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Curved Connector 111">
                <a:extLst>
                  <a:ext uri="{FF2B5EF4-FFF2-40B4-BE49-F238E27FC236}">
                    <a16:creationId xmlns:a16="http://schemas.microsoft.com/office/drawing/2014/main" id="{AB09034F-80C8-334D-86B4-BC711A2EDC94}"/>
                  </a:ext>
                </a:extLst>
              </p:cNvPr>
              <p:cNvCxnSpPr>
                <a:cxnSpLocks/>
                <a:stCxn id="110" idx="2"/>
                <a:endCxn id="89" idx="2"/>
              </p:cNvCxnSpPr>
              <p:nvPr/>
            </p:nvCxnSpPr>
            <p:spPr>
              <a:xfrm rot="10800000" flipH="1">
                <a:off x="7025636" y="1884465"/>
                <a:ext cx="925537" cy="3359382"/>
              </a:xfrm>
              <a:prstGeom prst="curvedConnector3">
                <a:avLst>
                  <a:gd name="adj1" fmla="val -667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Straight Arrow Connector 112">
                <a:extLst>
                  <a:ext uri="{FF2B5EF4-FFF2-40B4-BE49-F238E27FC236}">
                    <a16:creationId xmlns:a16="http://schemas.microsoft.com/office/drawing/2014/main" id="{827B99EC-805A-A24E-9B7A-8FB67943A6BE}"/>
                  </a:ext>
                </a:extLst>
              </p:cNvPr>
              <p:cNvCxnSpPr>
                <a:cxnSpLocks/>
                <a:stCxn id="110" idx="7"/>
                <a:endCxn id="97" idx="2"/>
              </p:cNvCxnSpPr>
              <p:nvPr/>
            </p:nvCxnSpPr>
            <p:spPr>
              <a:xfrm flipV="1">
                <a:off x="7711691" y="4188738"/>
                <a:ext cx="1049942" cy="770936"/>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54D5C4-1D9A-4947-84F5-DF0B3ED6E539}"/>
                  </a:ext>
                </a:extLst>
              </p:cNvPr>
              <p:cNvCxnSpPr>
                <a:cxnSpLocks/>
                <a:endCxn id="94" idx="3"/>
              </p:cNvCxnSpPr>
              <p:nvPr/>
            </p:nvCxnSpPr>
            <p:spPr>
              <a:xfrm flipV="1">
                <a:off x="7431585" y="3181235"/>
                <a:ext cx="1447756" cy="1660731"/>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sp>
        <p:nvSpPr>
          <p:cNvPr id="5" name="TextBox 4">
            <a:extLst>
              <a:ext uri="{FF2B5EF4-FFF2-40B4-BE49-F238E27FC236}">
                <a16:creationId xmlns:a16="http://schemas.microsoft.com/office/drawing/2014/main" id="{E08089E6-76D7-8049-B27C-3CD4C6861E91}"/>
              </a:ext>
            </a:extLst>
          </p:cNvPr>
          <p:cNvSpPr txBox="1"/>
          <p:nvPr/>
        </p:nvSpPr>
        <p:spPr>
          <a:xfrm>
            <a:off x="6261100" y="1538955"/>
            <a:ext cx="862737" cy="369332"/>
          </a:xfrm>
          <a:prstGeom prst="rect">
            <a:avLst/>
          </a:prstGeom>
          <a:noFill/>
        </p:spPr>
        <p:txBody>
          <a:bodyPr wrap="none" rtlCol="0">
            <a:spAutoFit/>
          </a:bodyPr>
          <a:lstStyle/>
          <a:p>
            <a:r>
              <a:rPr lang="en-US" dirty="0"/>
              <a:t>Hidden</a:t>
            </a:r>
          </a:p>
        </p:txBody>
      </p:sp>
      <p:cxnSp>
        <p:nvCxnSpPr>
          <p:cNvPr id="34" name="Straight Arrow Connector 33">
            <a:extLst>
              <a:ext uri="{FF2B5EF4-FFF2-40B4-BE49-F238E27FC236}">
                <a16:creationId xmlns:a16="http://schemas.microsoft.com/office/drawing/2014/main" id="{37C5D1E5-67F9-BB43-B634-1D65C8357B00}"/>
              </a:ext>
            </a:extLst>
          </p:cNvPr>
          <p:cNvCxnSpPr>
            <a:cxnSpLocks/>
          </p:cNvCxnSpPr>
          <p:nvPr/>
        </p:nvCxnSpPr>
        <p:spPr>
          <a:xfrm flipV="1">
            <a:off x="7123837" y="1698674"/>
            <a:ext cx="1061381" cy="1"/>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0F644E69-B7CE-824A-B417-F48E36C15A6F}"/>
              </a:ext>
            </a:extLst>
          </p:cNvPr>
          <p:cNvSpPr txBox="1"/>
          <p:nvPr/>
        </p:nvSpPr>
        <p:spPr>
          <a:xfrm>
            <a:off x="6261100" y="1925115"/>
            <a:ext cx="750526" cy="369332"/>
          </a:xfrm>
          <a:prstGeom prst="rect">
            <a:avLst/>
          </a:prstGeom>
          <a:noFill/>
        </p:spPr>
        <p:txBody>
          <a:bodyPr wrap="none" rtlCol="0">
            <a:spAutoFit/>
          </a:bodyPr>
          <a:lstStyle/>
          <a:p>
            <a:r>
              <a:rPr lang="en-US" dirty="0"/>
              <a:t>Public</a:t>
            </a:r>
          </a:p>
        </p:txBody>
      </p:sp>
      <p:cxnSp>
        <p:nvCxnSpPr>
          <p:cNvPr id="37" name="Straight Arrow Connector 36">
            <a:extLst>
              <a:ext uri="{FF2B5EF4-FFF2-40B4-BE49-F238E27FC236}">
                <a16:creationId xmlns:a16="http://schemas.microsoft.com/office/drawing/2014/main" id="{361BE831-07B7-6343-B002-F60B118395CF}"/>
              </a:ext>
            </a:extLst>
          </p:cNvPr>
          <p:cNvCxnSpPr>
            <a:cxnSpLocks/>
          </p:cNvCxnSpPr>
          <p:nvPr/>
        </p:nvCxnSpPr>
        <p:spPr>
          <a:xfrm flipV="1">
            <a:off x="7123836" y="2201032"/>
            <a:ext cx="1061381" cy="1"/>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566272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F691C-6A77-8C46-8C76-A300B142C4AB}"/>
              </a:ext>
            </a:extLst>
          </p:cNvPr>
          <p:cNvSpPr>
            <a:spLocks noGrp="1"/>
          </p:cNvSpPr>
          <p:nvPr>
            <p:ph type="title"/>
          </p:nvPr>
        </p:nvSpPr>
        <p:spPr>
          <a:xfrm>
            <a:off x="838200" y="365125"/>
            <a:ext cx="10845800" cy="1325563"/>
          </a:xfrm>
        </p:spPr>
        <p:txBody>
          <a:bodyPr/>
          <a:lstStyle/>
          <a:p>
            <a:r>
              <a:rPr lang="en-US" dirty="0"/>
              <a:t>Model: </a:t>
            </a:r>
            <a:r>
              <a:rPr lang="en-US" dirty="0" err="1"/>
              <a:t>PoS</a:t>
            </a:r>
            <a:r>
              <a:rPr lang="en-US" dirty="0"/>
              <a:t> with random beacon</a:t>
            </a:r>
            <a:endParaRPr lang="en-US" b="1" dirty="0"/>
          </a:p>
        </p:txBody>
      </p:sp>
      <p:sp>
        <p:nvSpPr>
          <p:cNvPr id="4" name="Slide Number Placeholder 3">
            <a:extLst>
              <a:ext uri="{FF2B5EF4-FFF2-40B4-BE49-F238E27FC236}">
                <a16:creationId xmlns:a16="http://schemas.microsoft.com/office/drawing/2014/main" id="{D308C766-D970-F245-8F24-7F95ABE65173}"/>
              </a:ext>
            </a:extLst>
          </p:cNvPr>
          <p:cNvSpPr>
            <a:spLocks noGrp="1"/>
          </p:cNvSpPr>
          <p:nvPr>
            <p:ph type="sldNum" sz="quarter" idx="12"/>
          </p:nvPr>
        </p:nvSpPr>
        <p:spPr/>
        <p:txBody>
          <a:bodyPr/>
          <a:lstStyle/>
          <a:p>
            <a:fld id="{C0E737A0-9836-0546-90C2-916B04F48200}" type="slidenum">
              <a:rPr lang="en-US" smtClean="0"/>
              <a:t>29</a:t>
            </a:fld>
            <a:endParaRPr lang="en-US"/>
          </a:p>
        </p:txBody>
      </p:sp>
      <p:sp>
        <p:nvSpPr>
          <p:cNvPr id="89" name="Oval 88">
            <a:extLst>
              <a:ext uri="{FF2B5EF4-FFF2-40B4-BE49-F238E27FC236}">
                <a16:creationId xmlns:a16="http://schemas.microsoft.com/office/drawing/2014/main" id="{C58183D4-C9B9-6F44-80D3-BB656013DBDC}"/>
              </a:ext>
            </a:extLst>
          </p:cNvPr>
          <p:cNvSpPr/>
          <p:nvPr/>
        </p:nvSpPr>
        <p:spPr>
          <a:xfrm>
            <a:off x="10041233" y="1809164"/>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sp>
        <p:nvSpPr>
          <p:cNvPr id="91" name="Oval 90">
            <a:extLst>
              <a:ext uri="{FF2B5EF4-FFF2-40B4-BE49-F238E27FC236}">
                <a16:creationId xmlns:a16="http://schemas.microsoft.com/office/drawing/2014/main" id="{767DB339-299D-EB4E-B882-39B21C77216B}"/>
              </a:ext>
            </a:extLst>
          </p:cNvPr>
          <p:cNvSpPr/>
          <p:nvPr/>
        </p:nvSpPr>
        <p:spPr>
          <a:xfrm>
            <a:off x="9112081" y="2821761"/>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1</a:t>
            </a:r>
          </a:p>
        </p:txBody>
      </p:sp>
      <p:cxnSp>
        <p:nvCxnSpPr>
          <p:cNvPr id="92" name="Straight Arrow Connector 91">
            <a:extLst>
              <a:ext uri="{FF2B5EF4-FFF2-40B4-BE49-F238E27FC236}">
                <a16:creationId xmlns:a16="http://schemas.microsoft.com/office/drawing/2014/main" id="{663170FD-A124-4247-8976-19448CE4A2AE}"/>
              </a:ext>
            </a:extLst>
          </p:cNvPr>
          <p:cNvCxnSpPr>
            <a:cxnSpLocks/>
            <a:stCxn id="91" idx="0"/>
            <a:endCxn id="89" idx="3"/>
          </p:cNvCxnSpPr>
          <p:nvPr/>
        </p:nvCxnSpPr>
        <p:spPr>
          <a:xfrm flipV="1">
            <a:off x="9513962" y="2495218"/>
            <a:ext cx="644979"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51754B27-1034-0045-ACDD-A805A06BD5A7}"/>
              </a:ext>
            </a:extLst>
          </p:cNvPr>
          <p:cNvGrpSpPr/>
          <p:nvPr/>
        </p:nvGrpSpPr>
        <p:grpSpPr>
          <a:xfrm>
            <a:off x="10727287" y="2495218"/>
            <a:ext cx="928167" cy="1130305"/>
            <a:chOff x="8637228" y="2168638"/>
            <a:chExt cx="928167" cy="1130305"/>
          </a:xfrm>
        </p:grpSpPr>
        <p:sp>
          <p:nvSpPr>
            <p:cNvPr id="94" name="Oval 93">
              <a:extLst>
                <a:ext uri="{FF2B5EF4-FFF2-40B4-BE49-F238E27FC236}">
                  <a16:creationId xmlns:a16="http://schemas.microsoft.com/office/drawing/2014/main" id="{540320A0-BF94-A346-B89F-2919AD7CAAE2}"/>
                </a:ext>
              </a:extLst>
            </p:cNvPr>
            <p:cNvSpPr/>
            <p:nvPr/>
          </p:nvSpPr>
          <p:spPr>
            <a:xfrm>
              <a:off x="8761633" y="2495181"/>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2</a:t>
              </a:r>
            </a:p>
          </p:txBody>
        </p:sp>
        <p:cxnSp>
          <p:nvCxnSpPr>
            <p:cNvPr id="95" name="Straight Arrow Connector 94">
              <a:extLst>
                <a:ext uri="{FF2B5EF4-FFF2-40B4-BE49-F238E27FC236}">
                  <a16:creationId xmlns:a16="http://schemas.microsoft.com/office/drawing/2014/main" id="{C1B879CA-F5D9-144A-96D5-CE9F2D5C6EE6}"/>
                </a:ext>
              </a:extLst>
            </p:cNvPr>
            <p:cNvCxnSpPr>
              <a:cxnSpLocks/>
              <a:stCxn id="94" idx="0"/>
              <a:endCxn id="89" idx="5"/>
            </p:cNvCxnSpPr>
            <p:nvPr/>
          </p:nvCxnSpPr>
          <p:spPr>
            <a:xfrm flipH="1" flipV="1">
              <a:off x="8637228" y="2168638"/>
              <a:ext cx="526286" cy="326543"/>
            </a:xfrm>
            <a:prstGeom prst="straightConnector1">
              <a:avLst/>
            </a:prstGeom>
            <a:ln w="63500">
              <a:solidFill>
                <a:schemeClr val="accent1"/>
              </a:solidFill>
              <a:tailEnd type="triangle"/>
            </a:ln>
          </p:spPr>
          <p:style>
            <a:lnRef idx="1">
              <a:schemeClr val="accent5"/>
            </a:lnRef>
            <a:fillRef idx="2">
              <a:schemeClr val="accent5"/>
            </a:fillRef>
            <a:effectRef idx="1">
              <a:schemeClr val="accent5"/>
            </a:effectRef>
            <a:fontRef idx="minor">
              <a:schemeClr val="dk1"/>
            </a:fontRef>
          </p:style>
        </p:cxnSp>
      </p:grpSp>
      <p:grpSp>
        <p:nvGrpSpPr>
          <p:cNvPr id="96" name="Group 95">
            <a:extLst>
              <a:ext uri="{FF2B5EF4-FFF2-40B4-BE49-F238E27FC236}">
                <a16:creationId xmlns:a16="http://schemas.microsoft.com/office/drawing/2014/main" id="{C02BD2AF-D353-5A4A-8B3F-F9D605598A70}"/>
              </a:ext>
            </a:extLst>
          </p:cNvPr>
          <p:cNvGrpSpPr/>
          <p:nvPr/>
        </p:nvGrpSpPr>
        <p:grpSpPr>
          <a:xfrm>
            <a:off x="10851692" y="3625523"/>
            <a:ext cx="803762" cy="1291676"/>
            <a:chOff x="8761633" y="3298943"/>
            <a:chExt cx="803762" cy="1291676"/>
          </a:xfrm>
        </p:grpSpPr>
        <p:sp>
          <p:nvSpPr>
            <p:cNvPr id="97" name="Oval 96">
              <a:extLst>
                <a:ext uri="{FF2B5EF4-FFF2-40B4-BE49-F238E27FC236}">
                  <a16:creationId xmlns:a16="http://schemas.microsoft.com/office/drawing/2014/main" id="{37D6F667-A75E-8F4B-BF95-E5EC3BFD650A}"/>
                </a:ext>
              </a:extLst>
            </p:cNvPr>
            <p:cNvSpPr/>
            <p:nvPr/>
          </p:nvSpPr>
          <p:spPr>
            <a:xfrm>
              <a:off x="8761633" y="3786857"/>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98" name="Straight Arrow Connector 97">
              <a:extLst>
                <a:ext uri="{FF2B5EF4-FFF2-40B4-BE49-F238E27FC236}">
                  <a16:creationId xmlns:a16="http://schemas.microsoft.com/office/drawing/2014/main" id="{A598821C-C7C1-D746-A0EE-0759331A4475}"/>
                </a:ext>
              </a:extLst>
            </p:cNvPr>
            <p:cNvCxnSpPr>
              <a:cxnSpLocks/>
              <a:stCxn id="97" idx="0"/>
              <a:endCxn id="94" idx="4"/>
            </p:cNvCxnSpPr>
            <p:nvPr/>
          </p:nvCxnSpPr>
          <p:spPr>
            <a:xfrm flipV="1">
              <a:off x="9163514" y="3298943"/>
              <a:ext cx="0" cy="487914"/>
            </a:xfrm>
            <a:prstGeom prst="straightConnector1">
              <a:avLst/>
            </a:prstGeom>
            <a:ln w="63500">
              <a:solidFill>
                <a:schemeClr val="accent1"/>
              </a:solidFill>
              <a:tailEnd type="triangle"/>
            </a:ln>
          </p:spPr>
          <p:style>
            <a:lnRef idx="1">
              <a:schemeClr val="accent5"/>
            </a:lnRef>
            <a:fillRef idx="2">
              <a:schemeClr val="accent5"/>
            </a:fillRef>
            <a:effectRef idx="1">
              <a:schemeClr val="accent5"/>
            </a:effectRef>
            <a:fontRef idx="minor">
              <a:schemeClr val="dk1"/>
            </a:fontRef>
          </p:style>
        </p:cxnSp>
      </p:grpSp>
      <p:cxnSp>
        <p:nvCxnSpPr>
          <p:cNvPr id="100" name="Straight Arrow Connector 99">
            <a:extLst>
              <a:ext uri="{FF2B5EF4-FFF2-40B4-BE49-F238E27FC236}">
                <a16:creationId xmlns:a16="http://schemas.microsoft.com/office/drawing/2014/main" id="{7A61F8B9-30CD-EF4C-B10C-A4BCFD1321D0}"/>
              </a:ext>
            </a:extLst>
          </p:cNvPr>
          <p:cNvCxnSpPr>
            <a:cxnSpLocks/>
            <a:stCxn id="104" idx="0"/>
            <a:endCxn id="91" idx="4"/>
          </p:cNvCxnSpPr>
          <p:nvPr/>
        </p:nvCxnSpPr>
        <p:spPr>
          <a:xfrm flipH="1" flipV="1">
            <a:off x="9513962" y="3625523"/>
            <a:ext cx="7682" cy="417216"/>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04" name="Oval 103">
            <a:extLst>
              <a:ext uri="{FF2B5EF4-FFF2-40B4-BE49-F238E27FC236}">
                <a16:creationId xmlns:a16="http://schemas.microsoft.com/office/drawing/2014/main" id="{AAA4A7CB-AE9C-7B4D-8447-442AF63FCF41}"/>
              </a:ext>
            </a:extLst>
          </p:cNvPr>
          <p:cNvSpPr/>
          <p:nvPr/>
        </p:nvSpPr>
        <p:spPr>
          <a:xfrm>
            <a:off x="9119763" y="404273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4</a:t>
            </a:r>
          </a:p>
        </p:txBody>
      </p:sp>
      <p:cxnSp>
        <p:nvCxnSpPr>
          <p:cNvPr id="108" name="Straight Arrow Connector 107">
            <a:extLst>
              <a:ext uri="{FF2B5EF4-FFF2-40B4-BE49-F238E27FC236}">
                <a16:creationId xmlns:a16="http://schemas.microsoft.com/office/drawing/2014/main" id="{6F73B783-78E5-AB4C-9CFE-9B77F5304854}"/>
              </a:ext>
            </a:extLst>
          </p:cNvPr>
          <p:cNvCxnSpPr>
            <a:cxnSpLocks/>
            <a:stCxn id="110" idx="0"/>
            <a:endCxn id="104" idx="4"/>
          </p:cNvCxnSpPr>
          <p:nvPr/>
        </p:nvCxnSpPr>
        <p:spPr>
          <a:xfrm flipV="1">
            <a:off x="9501248" y="4846501"/>
            <a:ext cx="4067" cy="322045"/>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10" name="Oval 109">
            <a:extLst>
              <a:ext uri="{FF2B5EF4-FFF2-40B4-BE49-F238E27FC236}">
                <a16:creationId xmlns:a16="http://schemas.microsoft.com/office/drawing/2014/main" id="{DD324DC4-6B96-2644-8B48-FDBB8E119DD6}"/>
              </a:ext>
            </a:extLst>
          </p:cNvPr>
          <p:cNvSpPr/>
          <p:nvPr/>
        </p:nvSpPr>
        <p:spPr>
          <a:xfrm>
            <a:off x="9099367" y="5168546"/>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mc:AlternateContent xmlns:mc="http://schemas.openxmlformats.org/markup-compatibility/2006" xmlns:a14="http://schemas.microsoft.com/office/drawing/2010/main">
        <mc:Choice Requires="a14">
          <p:sp>
            <p:nvSpPr>
              <p:cNvPr id="21" name="Content Placeholder 2">
                <a:extLst>
                  <a:ext uri="{FF2B5EF4-FFF2-40B4-BE49-F238E27FC236}">
                    <a16:creationId xmlns:a16="http://schemas.microsoft.com/office/drawing/2014/main" id="{1A099B4C-FBF3-A747-8E92-84D2F343D196}"/>
                  </a:ext>
                </a:extLst>
              </p:cNvPr>
              <p:cNvSpPr txBox="1">
                <a:spLocks/>
              </p:cNvSpPr>
              <p:nvPr/>
            </p:nvSpPr>
            <p:spPr>
              <a:xfrm>
                <a:off x="838199" y="1825625"/>
                <a:ext cx="7757664" cy="435133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W.l.o.g. to consider two player game:</a:t>
                </a:r>
              </a:p>
              <a:p>
                <a:pPr lvl="1"/>
                <a:r>
                  <a:rPr lang="en-US" b="1" dirty="0">
                    <a:solidFill>
                      <a:schemeClr val="accent2">
                        <a:lumMod val="75000"/>
                      </a:schemeClr>
                    </a:solidFill>
                  </a:rPr>
                  <a:t>Adversary</a:t>
                </a:r>
                <a:r>
                  <a:rPr lang="en-US" dirty="0"/>
                  <a:t> owns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 fraction of currency.</a:t>
                </a:r>
              </a:p>
              <a:p>
                <a:pPr lvl="1"/>
                <a:r>
                  <a:rPr lang="en-US" b="1" dirty="0">
                    <a:solidFill>
                      <a:schemeClr val="accent1"/>
                    </a:solidFill>
                  </a:rPr>
                  <a:t>Everyone else</a:t>
                </a:r>
                <a:r>
                  <a:rPr lang="en-US" dirty="0"/>
                  <a:t> follows the honest strategy.</a:t>
                </a:r>
              </a:p>
              <a:p>
                <a:r>
                  <a:rPr lang="en-US" dirty="0"/>
                  <a:t>Each time step </a:t>
                </a:r>
                <a14:m>
                  <m:oMath xmlns:m="http://schemas.openxmlformats.org/officeDocument/2006/math">
                    <m:r>
                      <a:rPr lang="en-US" i="1" dirty="0">
                        <a:latin typeface="Cambria Math" panose="02040503050406030204" pitchFamily="18" charset="0"/>
                      </a:rPr>
                      <m:t>𝑡</m:t>
                    </m:r>
                  </m:oMath>
                </a14:m>
                <a:r>
                  <a:rPr lang="en-US" dirty="0"/>
                  <a:t>, the </a:t>
                </a:r>
                <a:r>
                  <a:rPr lang="en-US" b="1" dirty="0">
                    <a:solidFill>
                      <a:schemeClr val="accent6">
                        <a:lumMod val="75000"/>
                      </a:schemeClr>
                    </a:solidFill>
                  </a:rPr>
                  <a:t>random beacon</a:t>
                </a:r>
                <a:r>
                  <a:rPr lang="en-US" dirty="0"/>
                  <a:t> gives the </a:t>
                </a:r>
                <a:r>
                  <a:rPr lang="en-US" b="1" dirty="0">
                    <a:solidFill>
                      <a:schemeClr val="accent2">
                        <a:lumMod val="75000"/>
                      </a:schemeClr>
                    </a:solidFill>
                  </a:rPr>
                  <a:t>adversary</a:t>
                </a:r>
                <a:r>
                  <a:rPr lang="en-US" dirty="0"/>
                  <a:t> the privilege to create a </a:t>
                </a:r>
                <a:r>
                  <a:rPr lang="en-US" b="1" u="sng" dirty="0">
                    <a:solidFill>
                      <a:srgbClr val="C00000"/>
                    </a:solidFill>
                  </a:rPr>
                  <a:t>‘’single’’</a:t>
                </a:r>
                <a:r>
                  <a:rPr lang="en-US" dirty="0"/>
                  <a:t> block with timestamp </a:t>
                </a:r>
                <a14:m>
                  <m:oMath xmlns:m="http://schemas.openxmlformats.org/officeDocument/2006/math">
                    <m:r>
                      <a:rPr lang="en-US" i="1" dirty="0">
                        <a:latin typeface="Cambria Math" panose="02040503050406030204" pitchFamily="18" charset="0"/>
                      </a:rPr>
                      <m:t>𝑡</m:t>
                    </m:r>
                  </m:oMath>
                </a14:m>
                <a:r>
                  <a:rPr lang="en-US" dirty="0"/>
                  <a:t> with probability </a:t>
                </a:r>
                <a14:m>
                  <m:oMath xmlns:m="http://schemas.openxmlformats.org/officeDocument/2006/math">
                    <m:r>
                      <a:rPr lang="en-US" i="1">
                        <a:latin typeface="Cambria Math" panose="02040503050406030204" pitchFamily="18" charset="0"/>
                        <a:ea typeface="Cambria Math" panose="02040503050406030204" pitchFamily="18" charset="0"/>
                      </a:rPr>
                      <m:t>𝛼</m:t>
                    </m:r>
                  </m:oMath>
                </a14:m>
                <a:r>
                  <a:rPr lang="en-US" dirty="0"/>
                  <a:t>.</a:t>
                </a:r>
              </a:p>
              <a:p>
                <a:r>
                  <a:rPr lang="en-US" dirty="0"/>
                  <a:t>What the </a:t>
                </a:r>
                <a:r>
                  <a:rPr lang="en-US" b="1" dirty="0">
                    <a:solidFill>
                      <a:schemeClr val="accent2">
                        <a:lumMod val="75000"/>
                      </a:schemeClr>
                    </a:solidFill>
                  </a:rPr>
                  <a:t>adversary</a:t>
                </a:r>
                <a:r>
                  <a:rPr lang="en-US" dirty="0"/>
                  <a:t> can do:</a:t>
                </a:r>
              </a:p>
              <a:p>
                <a:pPr lvl="1"/>
                <a:r>
                  <a:rPr lang="en-US" dirty="0"/>
                  <a:t>Publish block </a:t>
                </a:r>
                <a14:m>
                  <m:oMath xmlns:m="http://schemas.openxmlformats.org/officeDocument/2006/math">
                    <m:r>
                      <a:rPr lang="en-US" i="1" dirty="0">
                        <a:latin typeface="Cambria Math" panose="02040503050406030204" pitchFamily="18" charset="0"/>
                      </a:rPr>
                      <m:t>𝑡</m:t>
                    </m:r>
                  </m:oMath>
                </a14:m>
                <a:r>
                  <a:rPr lang="en-US" dirty="0"/>
                  <a:t> pointing to any block with timestamp </a:t>
                </a:r>
                <a14:m>
                  <m:oMath xmlns:m="http://schemas.openxmlformats.org/officeDocument/2006/math">
                    <m:r>
                      <a:rPr lang="en-US" i="1" dirty="0">
                        <a:latin typeface="Cambria Math" panose="02040503050406030204" pitchFamily="18" charset="0"/>
                      </a:rPr>
                      <m:t>&lt; </m:t>
                    </m:r>
                    <m:r>
                      <a:rPr lang="en-US" i="1" dirty="0">
                        <a:latin typeface="Cambria Math" panose="02040503050406030204" pitchFamily="18" charset="0"/>
                      </a:rPr>
                      <m:t>𝑡</m:t>
                    </m:r>
                  </m:oMath>
                </a14:m>
                <a:r>
                  <a:rPr lang="en-US" dirty="0"/>
                  <a:t> at any time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r>
                  <a:rPr lang="en-US" dirty="0"/>
                  <a:t>.</a:t>
                </a:r>
              </a:p>
              <a:p>
                <a:r>
                  <a:rPr lang="en-US" dirty="0"/>
                  <a:t>What </a:t>
                </a:r>
                <a:r>
                  <a:rPr lang="en-US" b="1" dirty="0"/>
                  <a:t>is allowed </a:t>
                </a:r>
                <a:r>
                  <a:rPr lang="en-US" dirty="0"/>
                  <a:t>for the </a:t>
                </a:r>
                <a:r>
                  <a:rPr lang="en-US" b="1" dirty="0">
                    <a:solidFill>
                      <a:schemeClr val="accent6">
                        <a:lumMod val="75000"/>
                      </a:schemeClr>
                    </a:solidFill>
                  </a:rPr>
                  <a:t>algorithm designe</a:t>
                </a:r>
                <a:r>
                  <a:rPr lang="en-US" dirty="0"/>
                  <a:t>r:</a:t>
                </a:r>
              </a:p>
              <a:p>
                <a:pPr lvl="1"/>
                <a:r>
                  <a:rPr lang="en-US" dirty="0"/>
                  <a:t>Punish detectable dishonest behavior.</a:t>
                </a:r>
              </a:p>
              <a:p>
                <a:pPr lvl="1"/>
                <a:r>
                  <a:rPr lang="en-US" dirty="0"/>
                  <a:t>Example: publish two or more blocks with timestamp </a:t>
                </a:r>
                <a14:m>
                  <m:oMath xmlns:m="http://schemas.openxmlformats.org/officeDocument/2006/math">
                    <m:r>
                      <a:rPr lang="en-US" i="1" dirty="0">
                        <a:latin typeface="Cambria Math" panose="02040503050406030204" pitchFamily="18" charset="0"/>
                      </a:rPr>
                      <m:t>𝑡</m:t>
                    </m:r>
                  </m:oMath>
                </a14:m>
                <a:r>
                  <a:rPr lang="en-US" dirty="0"/>
                  <a:t>.</a:t>
                </a:r>
              </a:p>
              <a:p>
                <a:r>
                  <a:rPr lang="en-US" dirty="0"/>
                  <a:t>We do not assume latency is bounded:</a:t>
                </a:r>
              </a:p>
              <a:p>
                <a:pPr lvl="1"/>
                <a:r>
                  <a:rPr lang="en-US" dirty="0"/>
                  <a:t>Hence, we cannot punish someone that hides a block.</a:t>
                </a:r>
              </a:p>
            </p:txBody>
          </p:sp>
        </mc:Choice>
        <mc:Fallback xmlns="">
          <p:sp>
            <p:nvSpPr>
              <p:cNvPr id="21" name="Content Placeholder 2">
                <a:extLst>
                  <a:ext uri="{FF2B5EF4-FFF2-40B4-BE49-F238E27FC236}">
                    <a16:creationId xmlns:a16="http://schemas.microsoft.com/office/drawing/2014/main" id="{1A099B4C-FBF3-A747-8E92-84D2F343D196}"/>
                  </a:ext>
                </a:extLst>
              </p:cNvPr>
              <p:cNvSpPr txBox="1">
                <a:spLocks noRot="1" noChangeAspect="1" noMove="1" noResize="1" noEditPoints="1" noAdjustHandles="1" noChangeArrowheads="1" noChangeShapeType="1" noTextEdit="1"/>
              </p:cNvSpPr>
              <p:nvPr/>
            </p:nvSpPr>
            <p:spPr>
              <a:xfrm>
                <a:off x="838199" y="1825625"/>
                <a:ext cx="7757664" cy="4351338"/>
              </a:xfrm>
              <a:prstGeom prst="rect">
                <a:avLst/>
              </a:prstGeom>
              <a:blipFill>
                <a:blip r:embed="rId4"/>
                <a:stretch>
                  <a:fillRect l="-980" t="-3198" b="-872"/>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CE951A3D-C1EB-0644-A268-70C7FDB41A4C}"/>
              </a:ext>
            </a:extLst>
          </p:cNvPr>
          <p:cNvSpPr txBox="1"/>
          <p:nvPr/>
        </p:nvSpPr>
        <p:spPr>
          <a:xfrm>
            <a:off x="6261100" y="1538955"/>
            <a:ext cx="862737" cy="369332"/>
          </a:xfrm>
          <a:prstGeom prst="rect">
            <a:avLst/>
          </a:prstGeom>
          <a:noFill/>
        </p:spPr>
        <p:txBody>
          <a:bodyPr wrap="none" rtlCol="0">
            <a:spAutoFit/>
          </a:bodyPr>
          <a:lstStyle/>
          <a:p>
            <a:r>
              <a:rPr lang="en-US" dirty="0"/>
              <a:t>Hidden</a:t>
            </a:r>
          </a:p>
        </p:txBody>
      </p:sp>
      <p:cxnSp>
        <p:nvCxnSpPr>
          <p:cNvPr id="20" name="Straight Arrow Connector 19">
            <a:extLst>
              <a:ext uri="{FF2B5EF4-FFF2-40B4-BE49-F238E27FC236}">
                <a16:creationId xmlns:a16="http://schemas.microsoft.com/office/drawing/2014/main" id="{E5292EE5-647A-254A-99CA-90BAF800C06D}"/>
              </a:ext>
            </a:extLst>
          </p:cNvPr>
          <p:cNvCxnSpPr>
            <a:cxnSpLocks/>
          </p:cNvCxnSpPr>
          <p:nvPr/>
        </p:nvCxnSpPr>
        <p:spPr>
          <a:xfrm flipV="1">
            <a:off x="7123837" y="1698674"/>
            <a:ext cx="1061381" cy="1"/>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BA3F3EA8-AF6C-D24D-9A28-105CBEE1DE74}"/>
              </a:ext>
            </a:extLst>
          </p:cNvPr>
          <p:cNvSpPr txBox="1"/>
          <p:nvPr/>
        </p:nvSpPr>
        <p:spPr>
          <a:xfrm>
            <a:off x="6261100" y="1925115"/>
            <a:ext cx="750526" cy="369332"/>
          </a:xfrm>
          <a:prstGeom prst="rect">
            <a:avLst/>
          </a:prstGeom>
          <a:noFill/>
        </p:spPr>
        <p:txBody>
          <a:bodyPr wrap="none" rtlCol="0">
            <a:spAutoFit/>
          </a:bodyPr>
          <a:lstStyle/>
          <a:p>
            <a:r>
              <a:rPr lang="en-US" dirty="0"/>
              <a:t>Public</a:t>
            </a:r>
          </a:p>
        </p:txBody>
      </p:sp>
      <p:cxnSp>
        <p:nvCxnSpPr>
          <p:cNvPr id="23" name="Straight Arrow Connector 22">
            <a:extLst>
              <a:ext uri="{FF2B5EF4-FFF2-40B4-BE49-F238E27FC236}">
                <a16:creationId xmlns:a16="http://schemas.microsoft.com/office/drawing/2014/main" id="{7CEA5A45-2DC4-2142-BA26-31A8444F109F}"/>
              </a:ext>
            </a:extLst>
          </p:cNvPr>
          <p:cNvCxnSpPr>
            <a:cxnSpLocks/>
          </p:cNvCxnSpPr>
          <p:nvPr/>
        </p:nvCxnSpPr>
        <p:spPr>
          <a:xfrm flipV="1">
            <a:off x="7123836" y="2201032"/>
            <a:ext cx="1061381" cy="1"/>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1745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0F6-C383-B943-92C9-A625E0A4C07D}"/>
              </a:ext>
            </a:extLst>
          </p:cNvPr>
          <p:cNvSpPr>
            <a:spLocks noGrp="1"/>
          </p:cNvSpPr>
          <p:nvPr>
            <p:ph type="title"/>
          </p:nvPr>
        </p:nvSpPr>
        <p:spPr/>
        <p:txBody>
          <a:bodyPr/>
          <a:lstStyle/>
          <a:p>
            <a:r>
              <a:rPr lang="en-US" dirty="0"/>
              <a:t>Early days of sponsored search</a:t>
            </a:r>
          </a:p>
        </p:txBody>
      </p:sp>
      <p:sp>
        <p:nvSpPr>
          <p:cNvPr id="3" name="Content Placeholder 2">
            <a:extLst>
              <a:ext uri="{FF2B5EF4-FFF2-40B4-BE49-F238E27FC236}">
                <a16:creationId xmlns:a16="http://schemas.microsoft.com/office/drawing/2014/main" id="{2D796476-792C-AF49-A2E2-6F8CF0BFBD5C}"/>
              </a:ext>
            </a:extLst>
          </p:cNvPr>
          <p:cNvSpPr>
            <a:spLocks noGrp="1"/>
          </p:cNvSpPr>
          <p:nvPr>
            <p:ph idx="1"/>
          </p:nvPr>
        </p:nvSpPr>
        <p:spPr/>
        <p:txBody>
          <a:bodyPr/>
          <a:lstStyle/>
          <a:p>
            <a:r>
              <a:rPr lang="en-US" dirty="0"/>
              <a:t>Strategic bidding caused instability in first-price auctions.</a:t>
            </a:r>
          </a:p>
        </p:txBody>
      </p:sp>
      <p:sp>
        <p:nvSpPr>
          <p:cNvPr id="4" name="Slide Number Placeholder 3">
            <a:extLst>
              <a:ext uri="{FF2B5EF4-FFF2-40B4-BE49-F238E27FC236}">
                <a16:creationId xmlns:a16="http://schemas.microsoft.com/office/drawing/2014/main" id="{69D00D12-91D4-5443-B663-FD2FC19A8976}"/>
              </a:ext>
            </a:extLst>
          </p:cNvPr>
          <p:cNvSpPr>
            <a:spLocks noGrp="1"/>
          </p:cNvSpPr>
          <p:nvPr>
            <p:ph type="sldNum" sz="quarter" idx="12"/>
          </p:nvPr>
        </p:nvSpPr>
        <p:spPr/>
        <p:txBody>
          <a:bodyPr/>
          <a:lstStyle/>
          <a:p>
            <a:fld id="{C0E737A0-9836-0546-90C2-916B04F48200}" type="slidenum">
              <a:rPr lang="en-US" smtClean="0"/>
              <a:t>3</a:t>
            </a:fld>
            <a:endParaRPr lang="en-US" dirty="0"/>
          </a:p>
        </p:txBody>
      </p:sp>
      <p:grpSp>
        <p:nvGrpSpPr>
          <p:cNvPr id="8" name="Group 7">
            <a:extLst>
              <a:ext uri="{FF2B5EF4-FFF2-40B4-BE49-F238E27FC236}">
                <a16:creationId xmlns:a16="http://schemas.microsoft.com/office/drawing/2014/main" id="{63B87F67-65E1-8E4C-A567-554EC8036BA9}"/>
              </a:ext>
            </a:extLst>
          </p:cNvPr>
          <p:cNvGrpSpPr/>
          <p:nvPr/>
        </p:nvGrpSpPr>
        <p:grpSpPr>
          <a:xfrm>
            <a:off x="3270250" y="2354870"/>
            <a:ext cx="5651500" cy="4259330"/>
            <a:chOff x="3270250" y="2354870"/>
            <a:chExt cx="5651500" cy="4259330"/>
          </a:xfrm>
        </p:grpSpPr>
        <p:pic>
          <p:nvPicPr>
            <p:cNvPr id="6" name="Picture 5" descr="Chart&#10;&#10;Description automatically generated">
              <a:extLst>
                <a:ext uri="{FF2B5EF4-FFF2-40B4-BE49-F238E27FC236}">
                  <a16:creationId xmlns:a16="http://schemas.microsoft.com/office/drawing/2014/main" id="{EFF7B4E0-D268-4647-B39A-53EDD1F7693E}"/>
                </a:ext>
              </a:extLst>
            </p:cNvPr>
            <p:cNvPicPr>
              <a:picLocks noChangeAspect="1"/>
            </p:cNvPicPr>
            <p:nvPr/>
          </p:nvPicPr>
          <p:blipFill>
            <a:blip r:embed="rId3"/>
            <a:stretch>
              <a:fillRect/>
            </a:stretch>
          </p:blipFill>
          <p:spPr>
            <a:xfrm>
              <a:off x="3270250" y="2354870"/>
              <a:ext cx="5651500" cy="3860800"/>
            </a:xfrm>
            <a:prstGeom prst="rect">
              <a:avLst/>
            </a:prstGeom>
          </p:spPr>
        </p:pic>
        <p:sp>
          <p:nvSpPr>
            <p:cNvPr id="7" name="TextBox 6">
              <a:extLst>
                <a:ext uri="{FF2B5EF4-FFF2-40B4-BE49-F238E27FC236}">
                  <a16:creationId xmlns:a16="http://schemas.microsoft.com/office/drawing/2014/main" id="{B8DEF50C-1E40-3E49-BA19-7119E4D8A97A}"/>
                </a:ext>
              </a:extLst>
            </p:cNvPr>
            <p:cNvSpPr txBox="1"/>
            <p:nvPr/>
          </p:nvSpPr>
          <p:spPr>
            <a:xfrm>
              <a:off x="3397376" y="6244868"/>
              <a:ext cx="5480603" cy="369332"/>
            </a:xfrm>
            <a:prstGeom prst="rect">
              <a:avLst/>
            </a:prstGeom>
            <a:noFill/>
          </p:spPr>
          <p:txBody>
            <a:bodyPr wrap="none" rtlCol="0">
              <a:spAutoFit/>
            </a:bodyPr>
            <a:lstStyle/>
            <a:p>
              <a:r>
                <a:rPr lang="en-US" dirty="0"/>
                <a:t>Instability in Overture auctions [</a:t>
              </a:r>
              <a:r>
                <a:rPr lang="en-US" dirty="0">
                  <a:solidFill>
                    <a:schemeClr val="accent2">
                      <a:lumMod val="75000"/>
                    </a:schemeClr>
                  </a:solidFill>
                </a:rPr>
                <a:t>Edelman, Ostrovsky ‘07</a:t>
              </a:r>
              <a:r>
                <a:rPr lang="en-US" dirty="0"/>
                <a:t>]</a:t>
              </a:r>
            </a:p>
          </p:txBody>
        </p:sp>
        <p:sp>
          <p:nvSpPr>
            <p:cNvPr id="5" name="TextBox 4">
              <a:extLst>
                <a:ext uri="{FF2B5EF4-FFF2-40B4-BE49-F238E27FC236}">
                  <a16:creationId xmlns:a16="http://schemas.microsoft.com/office/drawing/2014/main" id="{036B45A0-4B8E-A346-A890-D3CD76693D1B}"/>
                </a:ext>
              </a:extLst>
            </p:cNvPr>
            <p:cNvSpPr txBox="1"/>
            <p:nvPr/>
          </p:nvSpPr>
          <p:spPr>
            <a:xfrm>
              <a:off x="5820508" y="5977738"/>
              <a:ext cx="852669" cy="369332"/>
            </a:xfrm>
            <a:prstGeom prst="rect">
              <a:avLst/>
            </a:prstGeom>
            <a:noFill/>
          </p:spPr>
          <p:txBody>
            <a:bodyPr wrap="none" rtlCol="0">
              <a:spAutoFit/>
            </a:bodyPr>
            <a:lstStyle/>
            <a:p>
              <a:r>
                <a:rPr lang="en-US" dirty="0"/>
                <a:t>1 week</a:t>
              </a:r>
            </a:p>
          </p:txBody>
        </p:sp>
      </p:grpSp>
    </p:spTree>
    <p:extLst>
      <p:ext uri="{BB962C8B-B14F-4D97-AF65-F5344CB8AC3E}">
        <p14:creationId xmlns:p14="http://schemas.microsoft.com/office/powerpoint/2010/main" val="8371271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21DD0-24F6-904A-9587-9A6364DE9391}"/>
              </a:ext>
            </a:extLst>
          </p:cNvPr>
          <p:cNvSpPr>
            <a:spLocks noGrp="1"/>
          </p:cNvSpPr>
          <p:nvPr>
            <p:ph type="title"/>
          </p:nvPr>
        </p:nvSpPr>
        <p:spPr/>
        <p:txBody>
          <a:bodyPr/>
          <a:lstStyle/>
          <a:p>
            <a:r>
              <a:rPr lang="en-US" dirty="0" err="1"/>
              <a:t>PoW</a:t>
            </a:r>
            <a:r>
              <a:rPr lang="en-US" dirty="0"/>
              <a:t> games are a special case of </a:t>
            </a:r>
            <a:r>
              <a:rPr lang="en-US" dirty="0" err="1"/>
              <a:t>PoS</a:t>
            </a:r>
            <a:r>
              <a:rPr lang="en-US" dirty="0"/>
              <a:t> games</a:t>
            </a:r>
          </a:p>
        </p:txBody>
      </p:sp>
      <p:sp>
        <p:nvSpPr>
          <p:cNvPr id="4" name="Slide Number Placeholder 3">
            <a:extLst>
              <a:ext uri="{FF2B5EF4-FFF2-40B4-BE49-F238E27FC236}">
                <a16:creationId xmlns:a16="http://schemas.microsoft.com/office/drawing/2014/main" id="{D12EEC96-D111-3248-BA33-8E7C7A888FAD}"/>
              </a:ext>
            </a:extLst>
          </p:cNvPr>
          <p:cNvSpPr>
            <a:spLocks noGrp="1"/>
          </p:cNvSpPr>
          <p:nvPr>
            <p:ph type="sldNum" sz="quarter" idx="12"/>
          </p:nvPr>
        </p:nvSpPr>
        <p:spPr/>
        <p:txBody>
          <a:bodyPr/>
          <a:lstStyle/>
          <a:p>
            <a:fld id="{C0E737A0-9836-0546-90C2-916B04F48200}" type="slidenum">
              <a:rPr lang="en-US" smtClean="0"/>
              <a:t>30</a:t>
            </a:fld>
            <a:endParaRPr lang="en-US"/>
          </a:p>
        </p:txBody>
      </p:sp>
      <p:grpSp>
        <p:nvGrpSpPr>
          <p:cNvPr id="31" name="Group 30">
            <a:extLst>
              <a:ext uri="{FF2B5EF4-FFF2-40B4-BE49-F238E27FC236}">
                <a16:creationId xmlns:a16="http://schemas.microsoft.com/office/drawing/2014/main" id="{C213A1A6-1015-854A-AE08-F5ACFA78D061}"/>
              </a:ext>
            </a:extLst>
          </p:cNvPr>
          <p:cNvGrpSpPr/>
          <p:nvPr/>
        </p:nvGrpSpPr>
        <p:grpSpPr>
          <a:xfrm>
            <a:off x="8190015" y="2115924"/>
            <a:ext cx="2559701" cy="4163144"/>
            <a:chOff x="9095753" y="1809164"/>
            <a:chExt cx="2559701" cy="4163144"/>
          </a:xfrm>
        </p:grpSpPr>
        <p:sp>
          <p:nvSpPr>
            <p:cNvPr id="5" name="Oval 4">
              <a:extLst>
                <a:ext uri="{FF2B5EF4-FFF2-40B4-BE49-F238E27FC236}">
                  <a16:creationId xmlns:a16="http://schemas.microsoft.com/office/drawing/2014/main" id="{832CF9D1-A842-2D41-99CE-57F61D12E162}"/>
                </a:ext>
              </a:extLst>
            </p:cNvPr>
            <p:cNvSpPr/>
            <p:nvPr/>
          </p:nvSpPr>
          <p:spPr>
            <a:xfrm>
              <a:off x="10041233" y="1809164"/>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6" name="Group 5">
              <a:extLst>
                <a:ext uri="{FF2B5EF4-FFF2-40B4-BE49-F238E27FC236}">
                  <a16:creationId xmlns:a16="http://schemas.microsoft.com/office/drawing/2014/main" id="{FEAB3626-8AE2-FA4A-9B36-24385DB90452}"/>
                </a:ext>
              </a:extLst>
            </p:cNvPr>
            <p:cNvGrpSpPr/>
            <p:nvPr/>
          </p:nvGrpSpPr>
          <p:grpSpPr>
            <a:xfrm>
              <a:off x="9112081" y="2495218"/>
              <a:ext cx="1046860" cy="1130305"/>
              <a:chOff x="7022022" y="2168638"/>
              <a:chExt cx="1046860" cy="1130305"/>
            </a:xfrm>
          </p:grpSpPr>
          <p:sp>
            <p:nvSpPr>
              <p:cNvPr id="7" name="Oval 6">
                <a:extLst>
                  <a:ext uri="{FF2B5EF4-FFF2-40B4-BE49-F238E27FC236}">
                    <a16:creationId xmlns:a16="http://schemas.microsoft.com/office/drawing/2014/main" id="{C22A6C66-07D0-8141-8BEC-F0AE9D38BF6C}"/>
                  </a:ext>
                </a:extLst>
              </p:cNvPr>
              <p:cNvSpPr/>
              <p:nvPr/>
            </p:nvSpPr>
            <p:spPr>
              <a:xfrm>
                <a:off x="7022022" y="2495181"/>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1</a:t>
                </a:r>
              </a:p>
            </p:txBody>
          </p:sp>
          <p:cxnSp>
            <p:nvCxnSpPr>
              <p:cNvPr id="8" name="Straight Arrow Connector 7">
                <a:extLst>
                  <a:ext uri="{FF2B5EF4-FFF2-40B4-BE49-F238E27FC236}">
                    <a16:creationId xmlns:a16="http://schemas.microsoft.com/office/drawing/2014/main" id="{44472614-BB59-A147-A198-BAF5C15CC526}"/>
                  </a:ext>
                </a:extLst>
              </p:cNvPr>
              <p:cNvCxnSpPr>
                <a:cxnSpLocks/>
                <a:stCxn id="7" idx="0"/>
                <a:endCxn id="5" idx="3"/>
              </p:cNvCxnSpPr>
              <p:nvPr/>
            </p:nvCxnSpPr>
            <p:spPr>
              <a:xfrm flipV="1">
                <a:off x="7423903" y="2168638"/>
                <a:ext cx="644979" cy="32654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5043F8E3-B57A-B74A-9C32-024B41C3C97D}"/>
                </a:ext>
              </a:extLst>
            </p:cNvPr>
            <p:cNvGrpSpPr/>
            <p:nvPr/>
          </p:nvGrpSpPr>
          <p:grpSpPr>
            <a:xfrm>
              <a:off x="10727287" y="2495218"/>
              <a:ext cx="928167" cy="1130305"/>
              <a:chOff x="8637228" y="2168638"/>
              <a:chExt cx="928167" cy="1130305"/>
            </a:xfrm>
          </p:grpSpPr>
          <p:sp>
            <p:nvSpPr>
              <p:cNvPr id="10" name="Oval 9">
                <a:extLst>
                  <a:ext uri="{FF2B5EF4-FFF2-40B4-BE49-F238E27FC236}">
                    <a16:creationId xmlns:a16="http://schemas.microsoft.com/office/drawing/2014/main" id="{4338D716-C331-AD46-B378-CE4E2F5BBBB1}"/>
                  </a:ext>
                </a:extLst>
              </p:cNvPr>
              <p:cNvSpPr/>
              <p:nvPr/>
            </p:nvSpPr>
            <p:spPr>
              <a:xfrm>
                <a:off x="8761633" y="2495181"/>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2</a:t>
                </a:r>
              </a:p>
            </p:txBody>
          </p:sp>
          <p:cxnSp>
            <p:nvCxnSpPr>
              <p:cNvPr id="11" name="Straight Arrow Connector 10">
                <a:extLst>
                  <a:ext uri="{FF2B5EF4-FFF2-40B4-BE49-F238E27FC236}">
                    <a16:creationId xmlns:a16="http://schemas.microsoft.com/office/drawing/2014/main" id="{4B58B5FD-8612-6946-942F-55A9E904C54D}"/>
                  </a:ext>
                </a:extLst>
              </p:cNvPr>
              <p:cNvCxnSpPr>
                <a:cxnSpLocks/>
                <a:stCxn id="10" idx="0"/>
                <a:endCxn id="5" idx="5"/>
              </p:cNvCxnSpPr>
              <p:nvPr/>
            </p:nvCxnSpPr>
            <p:spPr>
              <a:xfrm flipH="1" flipV="1">
                <a:off x="8637228" y="2168638"/>
                <a:ext cx="526286"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4F781DEB-C485-234B-B589-3FD8BF832016}"/>
                </a:ext>
              </a:extLst>
            </p:cNvPr>
            <p:cNvGrpSpPr/>
            <p:nvPr/>
          </p:nvGrpSpPr>
          <p:grpSpPr>
            <a:xfrm>
              <a:off x="10851692" y="3625523"/>
              <a:ext cx="803762" cy="1291676"/>
              <a:chOff x="8761633" y="3298943"/>
              <a:chExt cx="803762" cy="1291676"/>
            </a:xfrm>
          </p:grpSpPr>
          <p:sp>
            <p:nvSpPr>
              <p:cNvPr id="13" name="Oval 12">
                <a:extLst>
                  <a:ext uri="{FF2B5EF4-FFF2-40B4-BE49-F238E27FC236}">
                    <a16:creationId xmlns:a16="http://schemas.microsoft.com/office/drawing/2014/main" id="{EBBF7CBD-38E9-8447-A8C1-F70F42C989F0}"/>
                  </a:ext>
                </a:extLst>
              </p:cNvPr>
              <p:cNvSpPr/>
              <p:nvPr/>
            </p:nvSpPr>
            <p:spPr>
              <a:xfrm>
                <a:off x="8761633" y="3786857"/>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14" name="Straight Arrow Connector 13">
                <a:extLst>
                  <a:ext uri="{FF2B5EF4-FFF2-40B4-BE49-F238E27FC236}">
                    <a16:creationId xmlns:a16="http://schemas.microsoft.com/office/drawing/2014/main" id="{02BA75DB-D69B-274E-97A9-A84BDAF012AC}"/>
                  </a:ext>
                </a:extLst>
              </p:cNvPr>
              <p:cNvCxnSpPr>
                <a:cxnSpLocks/>
                <a:stCxn id="13" idx="0"/>
                <a:endCxn id="10" idx="4"/>
              </p:cNvCxnSpPr>
              <p:nvPr/>
            </p:nvCxnSpPr>
            <p:spPr>
              <a:xfrm flipV="1">
                <a:off x="9163514" y="3298943"/>
                <a:ext cx="0" cy="48791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E55592DF-86CB-D441-A59C-5C9AE668E3FE}"/>
                </a:ext>
              </a:extLst>
            </p:cNvPr>
            <p:cNvGrpSpPr/>
            <p:nvPr/>
          </p:nvGrpSpPr>
          <p:grpSpPr>
            <a:xfrm>
              <a:off x="9119763" y="2612926"/>
              <a:ext cx="1849637" cy="2233575"/>
              <a:chOff x="7029704" y="2286346"/>
              <a:chExt cx="1849637" cy="2233575"/>
            </a:xfrm>
          </p:grpSpPr>
          <p:cxnSp>
            <p:nvCxnSpPr>
              <p:cNvPr id="16" name="Straight Arrow Connector 15">
                <a:extLst>
                  <a:ext uri="{FF2B5EF4-FFF2-40B4-BE49-F238E27FC236}">
                    <a16:creationId xmlns:a16="http://schemas.microsoft.com/office/drawing/2014/main" id="{A2B15BC2-2129-A647-856B-76D9351DA3B8}"/>
                  </a:ext>
                </a:extLst>
              </p:cNvPr>
              <p:cNvCxnSpPr>
                <a:cxnSpLocks/>
                <a:stCxn id="20" idx="0"/>
                <a:endCxn id="7" idx="4"/>
              </p:cNvCxnSpPr>
              <p:nvPr/>
            </p:nvCxnSpPr>
            <p:spPr>
              <a:xfrm flipH="1" flipV="1">
                <a:off x="7423903" y="3298943"/>
                <a:ext cx="7682" cy="417216"/>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1D71229-9FE6-C642-AA97-34FE152B5486}"/>
                  </a:ext>
                </a:extLst>
              </p:cNvPr>
              <p:cNvGrpSpPr/>
              <p:nvPr/>
            </p:nvGrpSpPr>
            <p:grpSpPr>
              <a:xfrm>
                <a:off x="7029704" y="2286346"/>
                <a:ext cx="1849637" cy="2233575"/>
                <a:chOff x="7029704" y="2286346"/>
                <a:chExt cx="1849637" cy="2233575"/>
              </a:xfrm>
            </p:grpSpPr>
            <p:grpSp>
              <p:nvGrpSpPr>
                <p:cNvPr id="18" name="Group 17">
                  <a:extLst>
                    <a:ext uri="{FF2B5EF4-FFF2-40B4-BE49-F238E27FC236}">
                      <a16:creationId xmlns:a16="http://schemas.microsoft.com/office/drawing/2014/main" id="{CA9E7B01-2333-2841-93FF-8171D35131F2}"/>
                    </a:ext>
                  </a:extLst>
                </p:cNvPr>
                <p:cNvGrpSpPr/>
                <p:nvPr/>
              </p:nvGrpSpPr>
              <p:grpSpPr>
                <a:xfrm>
                  <a:off x="7029704" y="2286346"/>
                  <a:ext cx="1849637" cy="2233575"/>
                  <a:chOff x="7029704" y="2286346"/>
                  <a:chExt cx="1849637" cy="2233575"/>
                </a:xfrm>
              </p:grpSpPr>
              <p:sp>
                <p:nvSpPr>
                  <p:cNvPr id="20" name="Oval 19">
                    <a:extLst>
                      <a:ext uri="{FF2B5EF4-FFF2-40B4-BE49-F238E27FC236}">
                        <a16:creationId xmlns:a16="http://schemas.microsoft.com/office/drawing/2014/main" id="{9AC24E06-53FB-3E4F-9FCB-7186146773DB}"/>
                      </a:ext>
                    </a:extLst>
                  </p:cNvPr>
                  <p:cNvSpPr/>
                  <p:nvPr/>
                </p:nvSpPr>
                <p:spPr>
                  <a:xfrm>
                    <a:off x="7029704" y="371615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4</a:t>
                    </a:r>
                  </a:p>
                </p:txBody>
              </p:sp>
              <p:cxnSp>
                <p:nvCxnSpPr>
                  <p:cNvPr id="21" name="Straight Arrow Connector 20">
                    <a:extLst>
                      <a:ext uri="{FF2B5EF4-FFF2-40B4-BE49-F238E27FC236}">
                        <a16:creationId xmlns:a16="http://schemas.microsoft.com/office/drawing/2014/main" id="{25D92B77-66DE-AA4C-BA61-8244C88F47A1}"/>
                      </a:ext>
                    </a:extLst>
                  </p:cNvPr>
                  <p:cNvCxnSpPr>
                    <a:cxnSpLocks/>
                    <a:stCxn id="20" idx="0"/>
                    <a:endCxn id="10" idx="3"/>
                  </p:cNvCxnSpPr>
                  <p:nvPr/>
                </p:nvCxnSpPr>
                <p:spPr>
                  <a:xfrm flipV="1">
                    <a:off x="7431585" y="3181235"/>
                    <a:ext cx="1447756" cy="534924"/>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ECD7080-EBF4-D342-B830-3DB5BF603FCB}"/>
                      </a:ext>
                    </a:extLst>
                  </p:cNvPr>
                  <p:cNvCxnSpPr>
                    <a:cxnSpLocks/>
                    <a:stCxn id="20" idx="0"/>
                    <a:endCxn id="5" idx="4"/>
                  </p:cNvCxnSpPr>
                  <p:nvPr/>
                </p:nvCxnSpPr>
                <p:spPr>
                  <a:xfrm flipV="1">
                    <a:off x="7431585" y="2286346"/>
                    <a:ext cx="921470" cy="142981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A46BA917-B909-A249-8077-E9C1DE288F36}"/>
                    </a:ext>
                  </a:extLst>
                </p:cNvPr>
                <p:cNvCxnSpPr>
                  <a:cxnSpLocks/>
                  <a:stCxn id="20" idx="6"/>
                  <a:endCxn id="13" idx="2"/>
                </p:cNvCxnSpPr>
                <p:nvPr/>
              </p:nvCxnSpPr>
              <p:spPr>
                <a:xfrm>
                  <a:off x="7833466" y="4118040"/>
                  <a:ext cx="928167" cy="70698"/>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nvGrpSpPr>
            <p:cNvPr id="23" name="Group 22">
              <a:extLst>
                <a:ext uri="{FF2B5EF4-FFF2-40B4-BE49-F238E27FC236}">
                  <a16:creationId xmlns:a16="http://schemas.microsoft.com/office/drawing/2014/main" id="{74A810FF-90DB-9644-B23D-5E2F4823E54F}"/>
                </a:ext>
              </a:extLst>
            </p:cNvPr>
            <p:cNvGrpSpPr/>
            <p:nvPr/>
          </p:nvGrpSpPr>
          <p:grpSpPr>
            <a:xfrm>
              <a:off x="9095753" y="2211045"/>
              <a:ext cx="1857318" cy="3761263"/>
              <a:chOff x="7022023" y="1884465"/>
              <a:chExt cx="1857318" cy="3761263"/>
            </a:xfrm>
          </p:grpSpPr>
          <p:cxnSp>
            <p:nvCxnSpPr>
              <p:cNvPr id="24" name="Straight Arrow Connector 23">
                <a:extLst>
                  <a:ext uri="{FF2B5EF4-FFF2-40B4-BE49-F238E27FC236}">
                    <a16:creationId xmlns:a16="http://schemas.microsoft.com/office/drawing/2014/main" id="{6D52A523-1EAD-7B46-B79C-92614F3A0473}"/>
                  </a:ext>
                </a:extLst>
              </p:cNvPr>
              <p:cNvCxnSpPr>
                <a:cxnSpLocks/>
                <a:stCxn id="26" idx="0"/>
                <a:endCxn id="20" idx="4"/>
              </p:cNvCxnSpPr>
              <p:nvPr/>
            </p:nvCxnSpPr>
            <p:spPr>
              <a:xfrm flipV="1">
                <a:off x="7427518" y="4519921"/>
                <a:ext cx="4067" cy="322045"/>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2D85CA70-2E6A-5C4B-B456-BBA9D8F59653}"/>
                  </a:ext>
                </a:extLst>
              </p:cNvPr>
              <p:cNvGrpSpPr/>
              <p:nvPr/>
            </p:nvGrpSpPr>
            <p:grpSpPr>
              <a:xfrm>
                <a:off x="7022023" y="1884465"/>
                <a:ext cx="1857318" cy="3761263"/>
                <a:chOff x="7022023" y="1884465"/>
                <a:chExt cx="1857318" cy="3761263"/>
              </a:xfrm>
            </p:grpSpPr>
            <p:sp>
              <p:nvSpPr>
                <p:cNvPr id="26" name="Oval 25">
                  <a:extLst>
                    <a:ext uri="{FF2B5EF4-FFF2-40B4-BE49-F238E27FC236}">
                      <a16:creationId xmlns:a16="http://schemas.microsoft.com/office/drawing/2014/main" id="{DD4CAA4B-BF60-4B4C-9DCE-59125495FDA5}"/>
                    </a:ext>
                  </a:extLst>
                </p:cNvPr>
                <p:cNvSpPr/>
                <p:nvPr/>
              </p:nvSpPr>
              <p:spPr>
                <a:xfrm>
                  <a:off x="7025637" y="4841966"/>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cxnSp>
              <p:nvCxnSpPr>
                <p:cNvPr id="27" name="Curved Connector 26">
                  <a:extLst>
                    <a:ext uri="{FF2B5EF4-FFF2-40B4-BE49-F238E27FC236}">
                      <a16:creationId xmlns:a16="http://schemas.microsoft.com/office/drawing/2014/main" id="{4587EF14-81BD-A74A-B709-79F72AAF6618}"/>
                    </a:ext>
                  </a:extLst>
                </p:cNvPr>
                <p:cNvCxnSpPr>
                  <a:cxnSpLocks/>
                  <a:stCxn id="26" idx="2"/>
                  <a:endCxn id="7" idx="2"/>
                </p:cNvCxnSpPr>
                <p:nvPr/>
              </p:nvCxnSpPr>
              <p:spPr>
                <a:xfrm rot="10800000">
                  <a:off x="7022023" y="2897063"/>
                  <a:ext cx="3615" cy="2346785"/>
                </a:xfrm>
                <a:prstGeom prst="curvedConnector3">
                  <a:avLst>
                    <a:gd name="adj1" fmla="val 642365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urved Connector 27">
                  <a:extLst>
                    <a:ext uri="{FF2B5EF4-FFF2-40B4-BE49-F238E27FC236}">
                      <a16:creationId xmlns:a16="http://schemas.microsoft.com/office/drawing/2014/main" id="{4BA4AEFC-CC80-6E4F-831B-6F2206617D77}"/>
                    </a:ext>
                  </a:extLst>
                </p:cNvPr>
                <p:cNvCxnSpPr>
                  <a:cxnSpLocks/>
                  <a:stCxn id="26" idx="2"/>
                  <a:endCxn id="5" idx="2"/>
                </p:cNvCxnSpPr>
                <p:nvPr/>
              </p:nvCxnSpPr>
              <p:spPr>
                <a:xfrm rot="10800000" flipH="1">
                  <a:off x="7025636" y="1884465"/>
                  <a:ext cx="925537" cy="3359382"/>
                </a:xfrm>
                <a:prstGeom prst="curvedConnector3">
                  <a:avLst>
                    <a:gd name="adj1" fmla="val -6677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07987515-9D3A-0F4C-A3D7-DE5C5CF63044}"/>
                    </a:ext>
                  </a:extLst>
                </p:cNvPr>
                <p:cNvCxnSpPr>
                  <a:cxnSpLocks/>
                  <a:stCxn id="26" idx="7"/>
                  <a:endCxn id="13" idx="2"/>
                </p:cNvCxnSpPr>
                <p:nvPr/>
              </p:nvCxnSpPr>
              <p:spPr>
                <a:xfrm flipV="1">
                  <a:off x="7711691" y="4188738"/>
                  <a:ext cx="1049942" cy="770936"/>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900369C1-4538-AE4F-A311-359CD0193E00}"/>
                    </a:ext>
                  </a:extLst>
                </p:cNvPr>
                <p:cNvCxnSpPr>
                  <a:cxnSpLocks/>
                  <a:endCxn id="10" idx="3"/>
                </p:cNvCxnSpPr>
                <p:nvPr/>
              </p:nvCxnSpPr>
              <p:spPr>
                <a:xfrm flipV="1">
                  <a:off x="7431585" y="3181235"/>
                  <a:ext cx="1447756" cy="1660731"/>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2" name="Group 31">
            <a:extLst>
              <a:ext uri="{FF2B5EF4-FFF2-40B4-BE49-F238E27FC236}">
                <a16:creationId xmlns:a16="http://schemas.microsoft.com/office/drawing/2014/main" id="{137EEEE0-F524-A640-8427-EEF7EA3A1CC8}"/>
              </a:ext>
            </a:extLst>
          </p:cNvPr>
          <p:cNvGrpSpPr/>
          <p:nvPr/>
        </p:nvGrpSpPr>
        <p:grpSpPr>
          <a:xfrm>
            <a:off x="2175856" y="2061215"/>
            <a:ext cx="2556087" cy="4163144"/>
            <a:chOff x="9099367" y="1809164"/>
            <a:chExt cx="2556087" cy="4163144"/>
          </a:xfrm>
        </p:grpSpPr>
        <p:sp>
          <p:nvSpPr>
            <p:cNvPr id="33" name="Oval 32">
              <a:extLst>
                <a:ext uri="{FF2B5EF4-FFF2-40B4-BE49-F238E27FC236}">
                  <a16:creationId xmlns:a16="http://schemas.microsoft.com/office/drawing/2014/main" id="{7AF905D7-BA1A-124D-8F42-6E4630DFDB64}"/>
                </a:ext>
              </a:extLst>
            </p:cNvPr>
            <p:cNvSpPr/>
            <p:nvPr/>
          </p:nvSpPr>
          <p:spPr>
            <a:xfrm>
              <a:off x="10041233" y="1809164"/>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34" name="Group 33">
              <a:extLst>
                <a:ext uri="{FF2B5EF4-FFF2-40B4-BE49-F238E27FC236}">
                  <a16:creationId xmlns:a16="http://schemas.microsoft.com/office/drawing/2014/main" id="{DA45D4D7-0A63-4741-BB95-4535B5BC75B1}"/>
                </a:ext>
              </a:extLst>
            </p:cNvPr>
            <p:cNvGrpSpPr/>
            <p:nvPr/>
          </p:nvGrpSpPr>
          <p:grpSpPr>
            <a:xfrm>
              <a:off x="9112081" y="2495218"/>
              <a:ext cx="1046860" cy="1130305"/>
              <a:chOff x="7022022" y="2168638"/>
              <a:chExt cx="1046860" cy="1130305"/>
            </a:xfrm>
          </p:grpSpPr>
          <p:sp>
            <p:nvSpPr>
              <p:cNvPr id="57" name="Oval 56">
                <a:extLst>
                  <a:ext uri="{FF2B5EF4-FFF2-40B4-BE49-F238E27FC236}">
                    <a16:creationId xmlns:a16="http://schemas.microsoft.com/office/drawing/2014/main" id="{86B7EDFF-7B61-CD42-933C-CDF63C5DDED7}"/>
                  </a:ext>
                </a:extLst>
              </p:cNvPr>
              <p:cNvSpPr/>
              <p:nvPr/>
            </p:nvSpPr>
            <p:spPr>
              <a:xfrm>
                <a:off x="7022022" y="2495181"/>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1</a:t>
                </a:r>
              </a:p>
            </p:txBody>
          </p:sp>
          <p:cxnSp>
            <p:nvCxnSpPr>
              <p:cNvPr id="58" name="Straight Arrow Connector 57">
                <a:extLst>
                  <a:ext uri="{FF2B5EF4-FFF2-40B4-BE49-F238E27FC236}">
                    <a16:creationId xmlns:a16="http://schemas.microsoft.com/office/drawing/2014/main" id="{703267BD-1649-2B4D-9B7C-2BE2BD78544E}"/>
                  </a:ext>
                </a:extLst>
              </p:cNvPr>
              <p:cNvCxnSpPr>
                <a:cxnSpLocks/>
                <a:stCxn id="57" idx="0"/>
                <a:endCxn id="33" idx="3"/>
              </p:cNvCxnSpPr>
              <p:nvPr/>
            </p:nvCxnSpPr>
            <p:spPr>
              <a:xfrm flipV="1">
                <a:off x="7423903" y="2168638"/>
                <a:ext cx="644979" cy="32654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B60D0714-1DC2-524F-BB52-BC7CDAAFF4AE}"/>
                </a:ext>
              </a:extLst>
            </p:cNvPr>
            <p:cNvGrpSpPr/>
            <p:nvPr/>
          </p:nvGrpSpPr>
          <p:grpSpPr>
            <a:xfrm>
              <a:off x="10727287" y="2495218"/>
              <a:ext cx="928167" cy="1130305"/>
              <a:chOff x="8637228" y="2168638"/>
              <a:chExt cx="928167" cy="1130305"/>
            </a:xfrm>
          </p:grpSpPr>
          <p:sp>
            <p:nvSpPr>
              <p:cNvPr id="55" name="Oval 54">
                <a:extLst>
                  <a:ext uri="{FF2B5EF4-FFF2-40B4-BE49-F238E27FC236}">
                    <a16:creationId xmlns:a16="http://schemas.microsoft.com/office/drawing/2014/main" id="{665042C8-AD8B-AF4A-BBA8-9CCE867966D4}"/>
                  </a:ext>
                </a:extLst>
              </p:cNvPr>
              <p:cNvSpPr/>
              <p:nvPr/>
            </p:nvSpPr>
            <p:spPr>
              <a:xfrm>
                <a:off x="8761633" y="2495181"/>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2</a:t>
                </a:r>
              </a:p>
            </p:txBody>
          </p:sp>
          <p:cxnSp>
            <p:nvCxnSpPr>
              <p:cNvPr id="56" name="Straight Arrow Connector 55">
                <a:extLst>
                  <a:ext uri="{FF2B5EF4-FFF2-40B4-BE49-F238E27FC236}">
                    <a16:creationId xmlns:a16="http://schemas.microsoft.com/office/drawing/2014/main" id="{B871ABA1-B178-664E-B0D8-23A9711729BF}"/>
                  </a:ext>
                </a:extLst>
              </p:cNvPr>
              <p:cNvCxnSpPr>
                <a:cxnSpLocks/>
                <a:stCxn id="55" idx="0"/>
                <a:endCxn id="33" idx="5"/>
              </p:cNvCxnSpPr>
              <p:nvPr/>
            </p:nvCxnSpPr>
            <p:spPr>
              <a:xfrm flipH="1" flipV="1">
                <a:off x="8637228" y="2168638"/>
                <a:ext cx="526286"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C09DD20B-B140-2845-B144-7FFE2E2A4E29}"/>
                </a:ext>
              </a:extLst>
            </p:cNvPr>
            <p:cNvGrpSpPr/>
            <p:nvPr/>
          </p:nvGrpSpPr>
          <p:grpSpPr>
            <a:xfrm>
              <a:off x="10851692" y="3625523"/>
              <a:ext cx="803762" cy="1291676"/>
              <a:chOff x="8761633" y="3298943"/>
              <a:chExt cx="803762" cy="1291676"/>
            </a:xfrm>
          </p:grpSpPr>
          <p:sp>
            <p:nvSpPr>
              <p:cNvPr id="53" name="Oval 52">
                <a:extLst>
                  <a:ext uri="{FF2B5EF4-FFF2-40B4-BE49-F238E27FC236}">
                    <a16:creationId xmlns:a16="http://schemas.microsoft.com/office/drawing/2014/main" id="{77F6C435-7EF6-254F-9341-6DE3719DA928}"/>
                  </a:ext>
                </a:extLst>
              </p:cNvPr>
              <p:cNvSpPr/>
              <p:nvPr/>
            </p:nvSpPr>
            <p:spPr>
              <a:xfrm>
                <a:off x="8761633" y="3786857"/>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54" name="Straight Arrow Connector 53">
                <a:extLst>
                  <a:ext uri="{FF2B5EF4-FFF2-40B4-BE49-F238E27FC236}">
                    <a16:creationId xmlns:a16="http://schemas.microsoft.com/office/drawing/2014/main" id="{145523A5-00A8-804B-B403-CA538B4ACDC6}"/>
                  </a:ext>
                </a:extLst>
              </p:cNvPr>
              <p:cNvCxnSpPr>
                <a:cxnSpLocks/>
                <a:stCxn id="53" idx="0"/>
                <a:endCxn id="55" idx="4"/>
              </p:cNvCxnSpPr>
              <p:nvPr/>
            </p:nvCxnSpPr>
            <p:spPr>
              <a:xfrm flipV="1">
                <a:off x="9163514" y="3298943"/>
                <a:ext cx="0" cy="48791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5DC39CB-A666-BD48-96E9-CEE5FEC67998}"/>
                </a:ext>
              </a:extLst>
            </p:cNvPr>
            <p:cNvGrpSpPr/>
            <p:nvPr/>
          </p:nvGrpSpPr>
          <p:grpSpPr>
            <a:xfrm>
              <a:off x="9119763" y="3625523"/>
              <a:ext cx="803762" cy="1220978"/>
              <a:chOff x="7029704" y="3298943"/>
              <a:chExt cx="803762" cy="1220978"/>
            </a:xfrm>
          </p:grpSpPr>
          <p:cxnSp>
            <p:nvCxnSpPr>
              <p:cNvPr id="46" name="Straight Arrow Connector 45">
                <a:extLst>
                  <a:ext uri="{FF2B5EF4-FFF2-40B4-BE49-F238E27FC236}">
                    <a16:creationId xmlns:a16="http://schemas.microsoft.com/office/drawing/2014/main" id="{C3431050-6FF1-4F43-9028-84F8751D60CF}"/>
                  </a:ext>
                </a:extLst>
              </p:cNvPr>
              <p:cNvCxnSpPr>
                <a:cxnSpLocks/>
                <a:stCxn id="50" idx="0"/>
                <a:endCxn id="57" idx="4"/>
              </p:cNvCxnSpPr>
              <p:nvPr/>
            </p:nvCxnSpPr>
            <p:spPr>
              <a:xfrm flipH="1" flipV="1">
                <a:off x="7423903" y="3298943"/>
                <a:ext cx="7682" cy="417216"/>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0" name="Oval 49">
                <a:extLst>
                  <a:ext uri="{FF2B5EF4-FFF2-40B4-BE49-F238E27FC236}">
                    <a16:creationId xmlns:a16="http://schemas.microsoft.com/office/drawing/2014/main" id="{C0395E61-46B3-2E40-BC35-90AEE2CA82E2}"/>
                  </a:ext>
                </a:extLst>
              </p:cNvPr>
              <p:cNvSpPr/>
              <p:nvPr/>
            </p:nvSpPr>
            <p:spPr>
              <a:xfrm>
                <a:off x="7029704" y="371615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4</a:t>
                </a:r>
              </a:p>
            </p:txBody>
          </p:sp>
        </p:grpSp>
        <p:grpSp>
          <p:nvGrpSpPr>
            <p:cNvPr id="38" name="Group 37">
              <a:extLst>
                <a:ext uri="{FF2B5EF4-FFF2-40B4-BE49-F238E27FC236}">
                  <a16:creationId xmlns:a16="http://schemas.microsoft.com/office/drawing/2014/main" id="{88367B52-3E70-6C48-8645-08E11B6563E5}"/>
                </a:ext>
              </a:extLst>
            </p:cNvPr>
            <p:cNvGrpSpPr/>
            <p:nvPr/>
          </p:nvGrpSpPr>
          <p:grpSpPr>
            <a:xfrm>
              <a:off x="9099367" y="4846501"/>
              <a:ext cx="803762" cy="1125807"/>
              <a:chOff x="7025637" y="4519921"/>
              <a:chExt cx="803762" cy="1125807"/>
            </a:xfrm>
          </p:grpSpPr>
          <p:cxnSp>
            <p:nvCxnSpPr>
              <p:cNvPr id="39" name="Straight Arrow Connector 38">
                <a:extLst>
                  <a:ext uri="{FF2B5EF4-FFF2-40B4-BE49-F238E27FC236}">
                    <a16:creationId xmlns:a16="http://schemas.microsoft.com/office/drawing/2014/main" id="{B15DC7FB-DCA7-B844-B23F-8D88E4B00ACB}"/>
                  </a:ext>
                </a:extLst>
              </p:cNvPr>
              <p:cNvCxnSpPr>
                <a:cxnSpLocks/>
                <a:stCxn id="41" idx="0"/>
                <a:endCxn id="50" idx="4"/>
              </p:cNvCxnSpPr>
              <p:nvPr/>
            </p:nvCxnSpPr>
            <p:spPr>
              <a:xfrm flipV="1">
                <a:off x="7427518" y="4519921"/>
                <a:ext cx="4067" cy="322045"/>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DD1794E2-F145-804F-9B2B-5A3DCCFEC9B4}"/>
                  </a:ext>
                </a:extLst>
              </p:cNvPr>
              <p:cNvSpPr/>
              <p:nvPr/>
            </p:nvSpPr>
            <p:spPr>
              <a:xfrm>
                <a:off x="7025637" y="4841966"/>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grpSp>
      </p:grpSp>
      <p:sp>
        <p:nvSpPr>
          <p:cNvPr id="59" name="TextBox 58">
            <a:extLst>
              <a:ext uri="{FF2B5EF4-FFF2-40B4-BE49-F238E27FC236}">
                <a16:creationId xmlns:a16="http://schemas.microsoft.com/office/drawing/2014/main" id="{B7E58466-8124-8949-9615-64328C20F15B}"/>
              </a:ext>
            </a:extLst>
          </p:cNvPr>
          <p:cNvSpPr txBox="1"/>
          <p:nvPr/>
        </p:nvSpPr>
        <p:spPr>
          <a:xfrm>
            <a:off x="2175856" y="1543475"/>
            <a:ext cx="2806666" cy="461665"/>
          </a:xfrm>
          <a:prstGeom prst="rect">
            <a:avLst/>
          </a:prstGeom>
          <a:noFill/>
        </p:spPr>
        <p:txBody>
          <a:bodyPr wrap="none" rtlCol="0">
            <a:spAutoFit/>
          </a:bodyPr>
          <a:lstStyle/>
          <a:p>
            <a:r>
              <a:rPr lang="en-US" sz="2400" dirty="0"/>
              <a:t>Proof-of-Work (</a:t>
            </a:r>
            <a:r>
              <a:rPr lang="en-US" sz="2400" dirty="0" err="1"/>
              <a:t>PoW</a:t>
            </a:r>
            <a:r>
              <a:rPr lang="en-US" sz="2400" dirty="0"/>
              <a:t>)</a:t>
            </a:r>
          </a:p>
        </p:txBody>
      </p:sp>
      <p:sp>
        <p:nvSpPr>
          <p:cNvPr id="60" name="TextBox 59">
            <a:extLst>
              <a:ext uri="{FF2B5EF4-FFF2-40B4-BE49-F238E27FC236}">
                <a16:creationId xmlns:a16="http://schemas.microsoft.com/office/drawing/2014/main" id="{48F89599-A5CF-2C4B-ABB2-BB014070D676}"/>
              </a:ext>
            </a:extLst>
          </p:cNvPr>
          <p:cNvSpPr txBox="1"/>
          <p:nvPr/>
        </p:nvSpPr>
        <p:spPr>
          <a:xfrm>
            <a:off x="8190014" y="1557365"/>
            <a:ext cx="2674450" cy="461665"/>
          </a:xfrm>
          <a:prstGeom prst="rect">
            <a:avLst/>
          </a:prstGeom>
          <a:noFill/>
        </p:spPr>
        <p:txBody>
          <a:bodyPr wrap="none" rtlCol="0">
            <a:spAutoFit/>
          </a:bodyPr>
          <a:lstStyle/>
          <a:p>
            <a:r>
              <a:rPr lang="en-US" sz="2400" dirty="0"/>
              <a:t>Proof-of-Stake (</a:t>
            </a:r>
            <a:r>
              <a:rPr lang="en-US" sz="2400" dirty="0" err="1"/>
              <a:t>PoS</a:t>
            </a:r>
            <a:r>
              <a:rPr lang="en-US" sz="2400" dirty="0"/>
              <a:t>)</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206248DA-464F-4140-9825-F5AB383C20C3}"/>
                  </a:ext>
                </a:extLst>
              </p:cNvPr>
              <p:cNvSpPr txBox="1"/>
              <p:nvPr/>
            </p:nvSpPr>
            <p:spPr>
              <a:xfrm>
                <a:off x="811745" y="5530090"/>
                <a:ext cx="3839897"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i="1" dirty="0" smtClean="0">
                          <a:latin typeface="Cambria Math" panose="02040503050406030204" pitchFamily="18" charset="0"/>
                        </a:rPr>
                        <m:t>𝐻𝑎𝑠h</m:t>
                      </m:r>
                      <m:d>
                        <m:dPr>
                          <m:ctrlPr>
                            <a:rPr lang="en-US" sz="3200" i="1" dirty="0" smtClean="0">
                              <a:latin typeface="Cambria Math" panose="02040503050406030204" pitchFamily="18" charset="0"/>
                            </a:rPr>
                          </m:ctrlPr>
                        </m:dPr>
                        <m:e>
                          <m:r>
                            <a:rPr lang="en-US" sz="3200" i="1" dirty="0" smtClean="0">
                              <a:latin typeface="Cambria Math" panose="02040503050406030204" pitchFamily="18" charset="0"/>
                            </a:rPr>
                            <m:t>          </m:t>
                          </m:r>
                          <m:r>
                            <a:rPr lang="en-US" sz="3200" b="0" i="1" dirty="0" smtClean="0">
                              <a:latin typeface="Cambria Math" panose="02040503050406030204" pitchFamily="18" charset="0"/>
                            </a:rPr>
                            <m:t> </m:t>
                          </m:r>
                        </m:e>
                      </m:d>
                      <m:r>
                        <a:rPr lang="en-US" sz="3200" i="1" dirty="0" smtClean="0">
                          <a:latin typeface="Cambria Math" panose="02040503050406030204" pitchFamily="18" charset="0"/>
                        </a:rPr>
                        <m:t>&lt;</m:t>
                      </m:r>
                      <m:sSup>
                        <m:sSupPr>
                          <m:ctrlPr>
                            <a:rPr lang="en-US" sz="3200" b="0" i="1" dirty="0" smtClean="0">
                              <a:latin typeface="Cambria Math" panose="02040503050406030204" pitchFamily="18" charset="0"/>
                            </a:rPr>
                          </m:ctrlPr>
                        </m:sSupPr>
                        <m:e>
                          <m:r>
                            <a:rPr lang="en-US" sz="3200" b="0" i="1" dirty="0" smtClean="0">
                              <a:latin typeface="Cambria Math" panose="02040503050406030204" pitchFamily="18" charset="0"/>
                            </a:rPr>
                            <m:t>2</m:t>
                          </m:r>
                        </m:e>
                        <m:sup>
                          <m:r>
                            <a:rPr lang="en-US" sz="3200" b="0" i="1" dirty="0" smtClean="0">
                              <a:latin typeface="Cambria Math" panose="02040503050406030204" pitchFamily="18" charset="0"/>
                            </a:rPr>
                            <m:t>190</m:t>
                          </m:r>
                        </m:sup>
                      </m:sSup>
                    </m:oMath>
                  </m:oMathPara>
                </a14:m>
                <a:endParaRPr lang="en-US" sz="3200" dirty="0"/>
              </a:p>
            </p:txBody>
          </p:sp>
        </mc:Choice>
        <mc:Fallback xmlns="">
          <p:sp>
            <p:nvSpPr>
              <p:cNvPr id="62" name="TextBox 61">
                <a:extLst>
                  <a:ext uri="{FF2B5EF4-FFF2-40B4-BE49-F238E27FC236}">
                    <a16:creationId xmlns:a16="http://schemas.microsoft.com/office/drawing/2014/main" id="{206248DA-464F-4140-9825-F5AB383C20C3}"/>
                  </a:ext>
                </a:extLst>
              </p:cNvPr>
              <p:cNvSpPr txBox="1">
                <a:spLocks noRot="1" noChangeAspect="1" noMove="1" noResize="1" noEditPoints="1" noAdjustHandles="1" noChangeArrowheads="1" noChangeShapeType="1" noTextEdit="1"/>
              </p:cNvSpPr>
              <p:nvPr/>
            </p:nvSpPr>
            <p:spPr>
              <a:xfrm>
                <a:off x="811745" y="5530090"/>
                <a:ext cx="3839897" cy="584775"/>
              </a:xfrm>
              <a:prstGeom prst="rect">
                <a:avLst/>
              </a:prstGeom>
              <a:blipFill>
                <a:blip r:embed="rId5"/>
                <a:stretch>
                  <a:fillRect b="-23404"/>
                </a:stretch>
              </a:blipFill>
            </p:spPr>
            <p:txBody>
              <a:bodyPr/>
              <a:lstStyle/>
              <a:p>
                <a:r>
                  <a:rPr lang="en-US">
                    <a:noFill/>
                  </a:rPr>
                  <a:t> </a:t>
                </a:r>
              </a:p>
            </p:txBody>
          </p:sp>
        </mc:Fallback>
      </mc:AlternateContent>
      <p:grpSp>
        <p:nvGrpSpPr>
          <p:cNvPr id="47" name="Group 46">
            <a:extLst>
              <a:ext uri="{FF2B5EF4-FFF2-40B4-BE49-F238E27FC236}">
                <a16:creationId xmlns:a16="http://schemas.microsoft.com/office/drawing/2014/main" id="{D2501E28-BF40-3E4B-8EB4-34983D7EB3A7}"/>
              </a:ext>
            </a:extLst>
          </p:cNvPr>
          <p:cNvGrpSpPr/>
          <p:nvPr/>
        </p:nvGrpSpPr>
        <p:grpSpPr>
          <a:xfrm>
            <a:off x="2861911" y="4478250"/>
            <a:ext cx="4754143" cy="1628400"/>
            <a:chOff x="2861911" y="4478250"/>
            <a:chExt cx="4754143" cy="1628400"/>
          </a:xfrm>
        </p:grpSpPr>
        <p:grpSp>
          <p:nvGrpSpPr>
            <p:cNvPr id="3" name="Group 2">
              <a:extLst>
                <a:ext uri="{FF2B5EF4-FFF2-40B4-BE49-F238E27FC236}">
                  <a16:creationId xmlns:a16="http://schemas.microsoft.com/office/drawing/2014/main" id="{AD1972FF-9925-4845-83A1-786FC369129F}"/>
                </a:ext>
              </a:extLst>
            </p:cNvPr>
            <p:cNvGrpSpPr/>
            <p:nvPr/>
          </p:nvGrpSpPr>
          <p:grpSpPr>
            <a:xfrm>
              <a:off x="4894381" y="4478250"/>
              <a:ext cx="2721673" cy="1411766"/>
              <a:chOff x="4839648" y="2078533"/>
              <a:chExt cx="2762137" cy="2588834"/>
            </a:xfrm>
          </p:grpSpPr>
          <p:sp>
            <p:nvSpPr>
              <p:cNvPr id="52" name="Rounded Rectangle 51">
                <a:extLst>
                  <a:ext uri="{FF2B5EF4-FFF2-40B4-BE49-F238E27FC236}">
                    <a16:creationId xmlns:a16="http://schemas.microsoft.com/office/drawing/2014/main" id="{D457A44C-53D7-E64E-B784-535FAAA16F4D}"/>
                  </a:ext>
                </a:extLst>
              </p:cNvPr>
              <p:cNvSpPr/>
              <p:nvPr/>
            </p:nvSpPr>
            <p:spPr>
              <a:xfrm>
                <a:off x="4839648" y="2107762"/>
                <a:ext cx="2762137" cy="2559605"/>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61" name="Rounded Rectangle 60">
                <a:extLst>
                  <a:ext uri="{FF2B5EF4-FFF2-40B4-BE49-F238E27FC236}">
                    <a16:creationId xmlns:a16="http://schemas.microsoft.com/office/drawing/2014/main" id="{C3FB7034-674C-FD44-A957-D5241796066D}"/>
                  </a:ext>
                </a:extLst>
              </p:cNvPr>
              <p:cNvSpPr/>
              <p:nvPr/>
            </p:nvSpPr>
            <p:spPr>
              <a:xfrm>
                <a:off x="4991781" y="3786862"/>
                <a:ext cx="2425748" cy="553998"/>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Hash of Block 4 header</a:t>
                </a:r>
              </a:p>
            </p:txBody>
          </p:sp>
          <p:sp>
            <p:nvSpPr>
              <p:cNvPr id="63" name="TextBox 62">
                <a:extLst>
                  <a:ext uri="{FF2B5EF4-FFF2-40B4-BE49-F238E27FC236}">
                    <a16:creationId xmlns:a16="http://schemas.microsoft.com/office/drawing/2014/main" id="{EF22A58F-C430-4E48-A08C-1016BB1F8647}"/>
                  </a:ext>
                </a:extLst>
              </p:cNvPr>
              <p:cNvSpPr txBox="1"/>
              <p:nvPr/>
            </p:nvSpPr>
            <p:spPr>
              <a:xfrm>
                <a:off x="5487126" y="3749276"/>
                <a:ext cx="236914" cy="677265"/>
              </a:xfrm>
              <a:prstGeom prst="rect">
                <a:avLst/>
              </a:prstGeom>
              <a:noFill/>
            </p:spPr>
            <p:txBody>
              <a:bodyPr wrap="none" rtlCol="0">
                <a:spAutoFit/>
              </a:bodyPr>
              <a:lstStyle/>
              <a:p>
                <a:endParaRPr lang="en-US" dirty="0"/>
              </a:p>
            </p:txBody>
          </p:sp>
          <p:sp>
            <p:nvSpPr>
              <p:cNvPr id="64" name="TextBox 63">
                <a:extLst>
                  <a:ext uri="{FF2B5EF4-FFF2-40B4-BE49-F238E27FC236}">
                    <a16:creationId xmlns:a16="http://schemas.microsoft.com/office/drawing/2014/main" id="{534E7FF8-A99F-C149-B4E2-399EDEBAA162}"/>
                  </a:ext>
                </a:extLst>
              </p:cNvPr>
              <p:cNvSpPr txBox="1"/>
              <p:nvPr/>
            </p:nvSpPr>
            <p:spPr>
              <a:xfrm>
                <a:off x="5415888" y="2078533"/>
                <a:ext cx="1574470" cy="369332"/>
              </a:xfrm>
              <a:prstGeom prst="rect">
                <a:avLst/>
              </a:prstGeom>
              <a:noFill/>
            </p:spPr>
            <p:txBody>
              <a:bodyPr wrap="none" rtlCol="0">
                <a:spAutoFit/>
              </a:bodyPr>
              <a:lstStyle/>
              <a:p>
                <a:r>
                  <a:rPr lang="en-US" dirty="0"/>
                  <a:t>Block 5 header</a:t>
                </a:r>
              </a:p>
            </p:txBody>
          </p:sp>
          <p:sp>
            <p:nvSpPr>
              <p:cNvPr id="65" name="Rounded Rectangle 64">
                <a:extLst>
                  <a:ext uri="{FF2B5EF4-FFF2-40B4-BE49-F238E27FC236}">
                    <a16:creationId xmlns:a16="http://schemas.microsoft.com/office/drawing/2014/main" id="{340AAF28-B5DB-8A45-BB83-B3B93E3DC869}"/>
                  </a:ext>
                </a:extLst>
              </p:cNvPr>
              <p:cNvSpPr/>
              <p:nvPr/>
            </p:nvSpPr>
            <p:spPr>
              <a:xfrm>
                <a:off x="5012787" y="2839808"/>
                <a:ext cx="2425748" cy="55399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Nonce</a:t>
                </a:r>
              </a:p>
            </p:txBody>
          </p:sp>
        </p:grpSp>
        <p:cxnSp>
          <p:nvCxnSpPr>
            <p:cNvPr id="66" name="Curved Connector 65">
              <a:extLst>
                <a:ext uri="{FF2B5EF4-FFF2-40B4-BE49-F238E27FC236}">
                  <a16:creationId xmlns:a16="http://schemas.microsoft.com/office/drawing/2014/main" id="{EB7ACE84-A2F5-BC44-BC80-769E8A5D782E}"/>
                </a:ext>
              </a:extLst>
            </p:cNvPr>
            <p:cNvCxnSpPr>
              <a:cxnSpLocks/>
              <a:stCxn id="52" idx="2"/>
              <a:endCxn id="41" idx="5"/>
            </p:cNvCxnSpPr>
            <p:nvPr/>
          </p:nvCxnSpPr>
          <p:spPr>
            <a:xfrm rot="5400000">
              <a:off x="4450247" y="4301679"/>
              <a:ext cx="216635" cy="3393308"/>
            </a:xfrm>
            <a:prstGeom prst="curvedConnector3">
              <a:avLst>
                <a:gd name="adj1" fmla="val 259858"/>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40" name="TextBox 39">
            <a:extLst>
              <a:ext uri="{FF2B5EF4-FFF2-40B4-BE49-F238E27FC236}">
                <a16:creationId xmlns:a16="http://schemas.microsoft.com/office/drawing/2014/main" id="{D60E4FF3-A571-EC44-977E-70B451B11631}"/>
              </a:ext>
            </a:extLst>
          </p:cNvPr>
          <p:cNvSpPr txBox="1"/>
          <p:nvPr/>
        </p:nvSpPr>
        <p:spPr>
          <a:xfrm>
            <a:off x="4853563" y="2475086"/>
            <a:ext cx="3035949" cy="1477328"/>
          </a:xfrm>
          <a:prstGeom prst="rect">
            <a:avLst/>
          </a:prstGeom>
          <a:noFill/>
        </p:spPr>
        <p:txBody>
          <a:bodyPr wrap="square" rtlCol="0">
            <a:spAutoFit/>
          </a:bodyPr>
          <a:lstStyle/>
          <a:p>
            <a:r>
              <a:rPr lang="en-US" dirty="0"/>
              <a:t>A </a:t>
            </a:r>
            <a:r>
              <a:rPr lang="en-US" dirty="0" err="1"/>
              <a:t>PoS</a:t>
            </a:r>
            <a:r>
              <a:rPr lang="en-US" dirty="0"/>
              <a:t> protocol where block validity cannot depend on block’s content is vulnerable to </a:t>
            </a:r>
            <a:r>
              <a:rPr lang="en-US" b="1" dirty="0"/>
              <a:t>Stake Grinding</a:t>
            </a:r>
            <a:r>
              <a:rPr lang="en-US" dirty="0"/>
              <a:t>.</a:t>
            </a:r>
          </a:p>
          <a:p>
            <a:endParaRPr lang="en-US" dirty="0"/>
          </a:p>
        </p:txBody>
      </p:sp>
    </p:spTree>
    <p:custDataLst>
      <p:tags r:id="rId1"/>
    </p:custDataLst>
    <p:extLst>
      <p:ext uri="{BB962C8B-B14F-4D97-AF65-F5344CB8AC3E}">
        <p14:creationId xmlns:p14="http://schemas.microsoft.com/office/powerpoint/2010/main" val="362053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4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B3813-9033-E649-A657-4CF11BEF22D0}"/>
              </a:ext>
            </a:extLst>
          </p:cNvPr>
          <p:cNvSpPr>
            <a:spLocks noGrp="1"/>
          </p:cNvSpPr>
          <p:nvPr>
            <p:ph type="title"/>
          </p:nvPr>
        </p:nvSpPr>
        <p:spPr/>
        <p:txBody>
          <a:bodyPr/>
          <a:lstStyle/>
          <a:p>
            <a:r>
              <a:rPr lang="en-US" dirty="0"/>
              <a:t>Markov decision process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EEDF8B9-94AA-9D4E-91EC-43C9E98D2005}"/>
                  </a:ext>
                </a:extLst>
              </p:cNvPr>
              <p:cNvSpPr>
                <a:spLocks noGrp="1"/>
              </p:cNvSpPr>
              <p:nvPr>
                <p:ph idx="1"/>
              </p:nvPr>
            </p:nvSpPr>
            <p:spPr>
              <a:xfrm>
                <a:off x="838200" y="1825625"/>
                <a:ext cx="8267440" cy="4263448"/>
              </a:xfrm>
            </p:spPr>
            <p:txBody>
              <a:bodyPr>
                <a:normAutofit fontScale="92500" lnSpcReduction="20000"/>
              </a:bodyPr>
              <a:lstStyle/>
              <a:p>
                <a:r>
                  <a:rPr lang="en-US" dirty="0"/>
                  <a:t> At time </a:t>
                </a:r>
                <a14:m>
                  <m:oMath xmlns:m="http://schemas.openxmlformats.org/officeDocument/2006/math">
                    <m:r>
                      <a:rPr lang="en-US" i="1" dirty="0">
                        <a:latin typeface="Cambria Math" panose="02040503050406030204" pitchFamily="18" charset="0"/>
                      </a:rPr>
                      <m:t>𝑡</m:t>
                    </m:r>
                    <m:r>
                      <a:rPr lang="en-US" i="1" dirty="0">
                        <a:latin typeface="Cambria Math" panose="02040503050406030204" pitchFamily="18" charset="0"/>
                      </a:rPr>
                      <m:t> = 0</m:t>
                    </m:r>
                  </m:oMath>
                </a14:m>
                <a:r>
                  <a:rPr lang="en-US" dirty="0"/>
                  <a:t>, the game is at </a:t>
                </a:r>
                <a:r>
                  <a:rPr lang="en-US" b="1" dirty="0">
                    <a:solidFill>
                      <a:schemeClr val="accent6">
                        <a:lumMod val="75000"/>
                      </a:schemeClr>
                    </a:solidFill>
                  </a:rPr>
                  <a:t>initial state</a:t>
                </a:r>
                <a:r>
                  <a:rPr lang="en-US" dirty="0"/>
                  <a:t>:</a:t>
                </a:r>
              </a:p>
              <a:p>
                <a:endParaRPr lang="en-US" dirty="0"/>
              </a:p>
              <a:p>
                <a:endParaRPr lang="en-US" dirty="0"/>
              </a:p>
              <a:p>
                <a:pPr marL="0" indent="0">
                  <a:buNone/>
                </a:pPr>
                <a:endParaRPr lang="en-US" dirty="0"/>
              </a:p>
              <a:p>
                <a:r>
                  <a:rPr lang="en-US" dirty="0"/>
                  <a:t>Let </a:t>
                </a:r>
                <a14:m>
                  <m:oMath xmlns:m="http://schemas.openxmlformats.org/officeDocument/2006/math">
                    <m:r>
                      <a:rPr lang="en-US" i="1">
                        <a:latin typeface="Cambria Math" panose="02040503050406030204" pitchFamily="18" charset="0"/>
                        <a:ea typeface="Cambria Math" panose="02040503050406030204" pitchFamily="18" charset="0"/>
                      </a:rPr>
                      <m:t>𝜏</m:t>
                    </m:r>
                    <m:r>
                      <a:rPr lang="en-US" i="1">
                        <a:latin typeface="Cambria Math" panose="02040503050406030204" pitchFamily="18" charset="0"/>
                        <a:ea typeface="Cambria Math" panose="02040503050406030204" pitchFamily="18" charset="0"/>
                      </a:rPr>
                      <m:t>≥1</m:t>
                    </m:r>
                  </m:oMath>
                </a14:m>
                <a:r>
                  <a:rPr lang="en-US" dirty="0"/>
                  <a:t>, be the first-time step the Markov process returns to the initial state.</a:t>
                </a:r>
              </a:p>
              <a:p>
                <a:r>
                  <a:rPr lang="en-US" b="1" dirty="0">
                    <a:solidFill>
                      <a:schemeClr val="accent6">
                        <a:lumMod val="75000"/>
                      </a:schemeClr>
                    </a:solidFill>
                  </a:rPr>
                  <a:t>Example</a:t>
                </a:r>
                <a:r>
                  <a:rPr lang="en-US" dirty="0"/>
                  <a:t>: Suppose block 4 is never forked, then the adversary treats block 4 as block 0.</a:t>
                </a:r>
              </a:p>
              <a:p>
                <a:r>
                  <a:rPr lang="en-US" b="1" dirty="0"/>
                  <a:t>Highly complex </a:t>
                </a:r>
                <a:r>
                  <a:rPr lang="en-US" dirty="0"/>
                  <a:t>action space and state space.</a:t>
                </a:r>
              </a:p>
              <a:p>
                <a:pPr lvl="1"/>
                <a:r>
                  <a:rPr lang="en-US" dirty="0"/>
                  <a:t>Will a strategic miner ever forget part of the state?</a:t>
                </a:r>
              </a:p>
              <a:p>
                <a:r>
                  <a:rPr lang="en-US" b="1" dirty="0">
                    <a:solidFill>
                      <a:srgbClr val="C00000"/>
                    </a:solidFill>
                  </a:rPr>
                  <a:t>There is a hidden structure in this Markov process.</a:t>
                </a:r>
              </a:p>
            </p:txBody>
          </p:sp>
        </mc:Choice>
        <mc:Fallback xmlns="">
          <p:sp>
            <p:nvSpPr>
              <p:cNvPr id="3" name="Content Placeholder 2">
                <a:extLst>
                  <a:ext uri="{FF2B5EF4-FFF2-40B4-BE49-F238E27FC236}">
                    <a16:creationId xmlns:a16="http://schemas.microsoft.com/office/drawing/2014/main" id="{4EEDF8B9-94AA-9D4E-91EC-43C9E98D2005}"/>
                  </a:ext>
                </a:extLst>
              </p:cNvPr>
              <p:cNvSpPr>
                <a:spLocks noGrp="1" noRot="1" noChangeAspect="1" noMove="1" noResize="1" noEditPoints="1" noAdjustHandles="1" noChangeArrowheads="1" noChangeShapeType="1" noTextEdit="1"/>
              </p:cNvSpPr>
              <p:nvPr>
                <p:ph idx="1"/>
              </p:nvPr>
            </p:nvSpPr>
            <p:spPr>
              <a:xfrm>
                <a:off x="838200" y="1825625"/>
                <a:ext cx="8267440" cy="4263448"/>
              </a:xfrm>
              <a:blipFill>
                <a:blip r:embed="rId5"/>
                <a:stretch>
                  <a:fillRect l="-1227" t="-35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8239EFD2-D000-DE4A-9DFE-D85448448189}"/>
              </a:ext>
            </a:extLst>
          </p:cNvPr>
          <p:cNvSpPr>
            <a:spLocks noGrp="1"/>
          </p:cNvSpPr>
          <p:nvPr>
            <p:ph type="sldNum" sz="quarter" idx="12"/>
          </p:nvPr>
        </p:nvSpPr>
        <p:spPr/>
        <p:txBody>
          <a:bodyPr/>
          <a:lstStyle/>
          <a:p>
            <a:fld id="{C0E737A0-9836-0546-90C2-916B04F48200}" type="slidenum">
              <a:rPr lang="en-US" smtClean="0"/>
              <a:t>31</a:t>
            </a:fld>
            <a:endParaRPr lang="en-US" dirty="0"/>
          </a:p>
        </p:txBody>
      </p:sp>
      <p:grpSp>
        <p:nvGrpSpPr>
          <p:cNvPr id="8" name="Group 7">
            <a:extLst>
              <a:ext uri="{FF2B5EF4-FFF2-40B4-BE49-F238E27FC236}">
                <a16:creationId xmlns:a16="http://schemas.microsoft.com/office/drawing/2014/main" id="{2D4F9DA5-9D3B-F54C-BFC0-5F85BFD3D594}"/>
              </a:ext>
            </a:extLst>
          </p:cNvPr>
          <p:cNvGrpSpPr/>
          <p:nvPr/>
        </p:nvGrpSpPr>
        <p:grpSpPr>
          <a:xfrm>
            <a:off x="9056199" y="938588"/>
            <a:ext cx="2561897" cy="4215609"/>
            <a:chOff x="9056199" y="2047542"/>
            <a:chExt cx="2561897" cy="4215609"/>
          </a:xfrm>
        </p:grpSpPr>
        <p:grpSp>
          <p:nvGrpSpPr>
            <p:cNvPr id="37" name="Group 36">
              <a:extLst>
                <a:ext uri="{FF2B5EF4-FFF2-40B4-BE49-F238E27FC236}">
                  <a16:creationId xmlns:a16="http://schemas.microsoft.com/office/drawing/2014/main" id="{8AD78D52-EF53-8F41-91E0-4B3AB116A95D}"/>
                </a:ext>
              </a:extLst>
            </p:cNvPr>
            <p:cNvGrpSpPr/>
            <p:nvPr/>
          </p:nvGrpSpPr>
          <p:grpSpPr>
            <a:xfrm>
              <a:off x="9056199" y="2047542"/>
              <a:ext cx="2543373" cy="2964901"/>
              <a:chOff x="1978489" y="1482584"/>
              <a:chExt cx="2543373" cy="2964901"/>
            </a:xfrm>
          </p:grpSpPr>
          <p:sp>
            <p:nvSpPr>
              <p:cNvPr id="25" name="Oval 24">
                <a:extLst>
                  <a:ext uri="{FF2B5EF4-FFF2-40B4-BE49-F238E27FC236}">
                    <a16:creationId xmlns:a16="http://schemas.microsoft.com/office/drawing/2014/main" id="{67B93095-4DAD-A14D-9838-C2D7500084A5}"/>
                  </a:ext>
                </a:extLst>
              </p:cNvPr>
              <p:cNvSpPr/>
              <p:nvPr/>
            </p:nvSpPr>
            <p:spPr>
              <a:xfrm>
                <a:off x="2907641" y="1482584"/>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26" name="Group 25">
                <a:extLst>
                  <a:ext uri="{FF2B5EF4-FFF2-40B4-BE49-F238E27FC236}">
                    <a16:creationId xmlns:a16="http://schemas.microsoft.com/office/drawing/2014/main" id="{48815566-881C-1A44-9B38-F273BEBA295E}"/>
                  </a:ext>
                </a:extLst>
              </p:cNvPr>
              <p:cNvGrpSpPr/>
              <p:nvPr/>
            </p:nvGrpSpPr>
            <p:grpSpPr>
              <a:xfrm>
                <a:off x="1978489" y="2168638"/>
                <a:ext cx="1046860" cy="1130305"/>
                <a:chOff x="1978489" y="2168638"/>
                <a:chExt cx="1046860" cy="1130305"/>
              </a:xfrm>
            </p:grpSpPr>
            <p:sp>
              <p:nvSpPr>
                <p:cNvPr id="27" name="Oval 26">
                  <a:extLst>
                    <a:ext uri="{FF2B5EF4-FFF2-40B4-BE49-F238E27FC236}">
                      <a16:creationId xmlns:a16="http://schemas.microsoft.com/office/drawing/2014/main" id="{ABA06AEB-D5A3-FF4F-BE1B-AE5A495D1480}"/>
                    </a:ext>
                  </a:extLst>
                </p:cNvPr>
                <p:cNvSpPr/>
                <p:nvPr/>
              </p:nvSpPr>
              <p:spPr>
                <a:xfrm>
                  <a:off x="1978489" y="2495181"/>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1</a:t>
                  </a:r>
                </a:p>
              </p:txBody>
            </p:sp>
            <p:cxnSp>
              <p:nvCxnSpPr>
                <p:cNvPr id="28" name="Straight Arrow Connector 27">
                  <a:extLst>
                    <a:ext uri="{FF2B5EF4-FFF2-40B4-BE49-F238E27FC236}">
                      <a16:creationId xmlns:a16="http://schemas.microsoft.com/office/drawing/2014/main" id="{99C64530-9AA6-4847-AE50-0CECFB00CDC1}"/>
                    </a:ext>
                  </a:extLst>
                </p:cNvPr>
                <p:cNvCxnSpPr>
                  <a:cxnSpLocks/>
                  <a:stCxn id="27" idx="0"/>
                  <a:endCxn id="25" idx="3"/>
                </p:cNvCxnSpPr>
                <p:nvPr/>
              </p:nvCxnSpPr>
              <p:spPr>
                <a:xfrm flipV="1">
                  <a:off x="2380370" y="2168638"/>
                  <a:ext cx="644979" cy="326543"/>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5CD7FC2D-C627-8D4F-8C7D-2E654517E0A4}"/>
                  </a:ext>
                </a:extLst>
              </p:cNvPr>
              <p:cNvGrpSpPr/>
              <p:nvPr/>
            </p:nvGrpSpPr>
            <p:grpSpPr>
              <a:xfrm>
                <a:off x="3593695" y="2168638"/>
                <a:ext cx="928167" cy="1130305"/>
                <a:chOff x="3593695" y="2168638"/>
                <a:chExt cx="928167" cy="1130305"/>
              </a:xfrm>
            </p:grpSpPr>
            <p:sp>
              <p:nvSpPr>
                <p:cNvPr id="30" name="Oval 29">
                  <a:extLst>
                    <a:ext uri="{FF2B5EF4-FFF2-40B4-BE49-F238E27FC236}">
                      <a16:creationId xmlns:a16="http://schemas.microsoft.com/office/drawing/2014/main" id="{A64DFFDA-3E06-084D-A93B-26D10568CD24}"/>
                    </a:ext>
                  </a:extLst>
                </p:cNvPr>
                <p:cNvSpPr/>
                <p:nvPr/>
              </p:nvSpPr>
              <p:spPr>
                <a:xfrm>
                  <a:off x="3718100" y="2495181"/>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2</a:t>
                  </a:r>
                </a:p>
              </p:txBody>
            </p:sp>
            <p:cxnSp>
              <p:nvCxnSpPr>
                <p:cNvPr id="31" name="Straight Arrow Connector 30">
                  <a:extLst>
                    <a:ext uri="{FF2B5EF4-FFF2-40B4-BE49-F238E27FC236}">
                      <a16:creationId xmlns:a16="http://schemas.microsoft.com/office/drawing/2014/main" id="{8E583B5E-5BE4-9449-BF40-94B60374E3DC}"/>
                    </a:ext>
                  </a:extLst>
                </p:cNvPr>
                <p:cNvCxnSpPr>
                  <a:cxnSpLocks/>
                  <a:stCxn id="30" idx="0"/>
                  <a:endCxn id="25" idx="5"/>
                </p:cNvCxnSpPr>
                <p:nvPr/>
              </p:nvCxnSpPr>
              <p:spPr>
                <a:xfrm flipH="1" flipV="1">
                  <a:off x="3593695" y="2168638"/>
                  <a:ext cx="526286"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D8DFB77-C275-E041-A848-B9154527DD1B}"/>
                  </a:ext>
                </a:extLst>
              </p:cNvPr>
              <p:cNvGrpSpPr/>
              <p:nvPr/>
            </p:nvGrpSpPr>
            <p:grpSpPr>
              <a:xfrm>
                <a:off x="3718100" y="3298943"/>
                <a:ext cx="803762" cy="1148542"/>
                <a:chOff x="3718100" y="3298943"/>
                <a:chExt cx="803762" cy="1148542"/>
              </a:xfrm>
            </p:grpSpPr>
            <p:sp>
              <p:nvSpPr>
                <p:cNvPr id="33" name="Oval 32">
                  <a:extLst>
                    <a:ext uri="{FF2B5EF4-FFF2-40B4-BE49-F238E27FC236}">
                      <a16:creationId xmlns:a16="http://schemas.microsoft.com/office/drawing/2014/main" id="{D59CAD0B-7FE4-644A-A17E-D93D1D84FA9E}"/>
                    </a:ext>
                  </a:extLst>
                </p:cNvPr>
                <p:cNvSpPr/>
                <p:nvPr/>
              </p:nvSpPr>
              <p:spPr>
                <a:xfrm>
                  <a:off x="3718100" y="3643723"/>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34" name="Straight Arrow Connector 33">
                  <a:extLst>
                    <a:ext uri="{FF2B5EF4-FFF2-40B4-BE49-F238E27FC236}">
                      <a16:creationId xmlns:a16="http://schemas.microsoft.com/office/drawing/2014/main" id="{D1306CFD-0377-F44B-8C27-A78161B8F54A}"/>
                    </a:ext>
                  </a:extLst>
                </p:cNvPr>
                <p:cNvCxnSpPr>
                  <a:cxnSpLocks/>
                  <a:stCxn id="33" idx="0"/>
                  <a:endCxn id="30" idx="4"/>
                </p:cNvCxnSpPr>
                <p:nvPr/>
              </p:nvCxnSpPr>
              <p:spPr>
                <a:xfrm flipV="1">
                  <a:off x="4119981" y="3298943"/>
                  <a:ext cx="0" cy="34478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sp>
          <p:nvSpPr>
            <p:cNvPr id="20" name="Oval 19">
              <a:extLst>
                <a:ext uri="{FF2B5EF4-FFF2-40B4-BE49-F238E27FC236}">
                  <a16:creationId xmlns:a16="http://schemas.microsoft.com/office/drawing/2014/main" id="{81BD0A0A-56FA-2744-97E5-CEFE20C0FBB2}"/>
                </a:ext>
              </a:extLst>
            </p:cNvPr>
            <p:cNvSpPr/>
            <p:nvPr/>
          </p:nvSpPr>
          <p:spPr>
            <a:xfrm>
              <a:off x="10814334" y="545938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4</a:t>
              </a:r>
            </a:p>
          </p:txBody>
        </p:sp>
        <p:cxnSp>
          <p:nvCxnSpPr>
            <p:cNvPr id="40" name="Straight Arrow Connector 39">
              <a:extLst>
                <a:ext uri="{FF2B5EF4-FFF2-40B4-BE49-F238E27FC236}">
                  <a16:creationId xmlns:a16="http://schemas.microsoft.com/office/drawing/2014/main" id="{030078CB-ECBE-0C47-98FB-31904726E29D}"/>
                </a:ext>
              </a:extLst>
            </p:cNvPr>
            <p:cNvCxnSpPr>
              <a:cxnSpLocks/>
              <a:stCxn id="20" idx="0"/>
              <a:endCxn id="33" idx="4"/>
            </p:cNvCxnSpPr>
            <p:nvPr/>
          </p:nvCxnSpPr>
          <p:spPr>
            <a:xfrm flipH="1" flipV="1">
              <a:off x="11197691" y="5012443"/>
              <a:ext cx="18524" cy="446946"/>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BA854589-2737-E746-978B-827F2F21302D}"/>
              </a:ext>
            </a:extLst>
          </p:cNvPr>
          <p:cNvSpPr/>
          <p:nvPr/>
        </p:nvSpPr>
        <p:spPr>
          <a:xfrm>
            <a:off x="5081138" y="2520286"/>
            <a:ext cx="803762" cy="8037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grpSp>
        <p:nvGrpSpPr>
          <p:cNvPr id="56" name="Group 55">
            <a:extLst>
              <a:ext uri="{FF2B5EF4-FFF2-40B4-BE49-F238E27FC236}">
                <a16:creationId xmlns:a16="http://schemas.microsoft.com/office/drawing/2014/main" id="{607E0008-29D8-D749-BD98-3C7DEF2C6D2E}"/>
              </a:ext>
            </a:extLst>
          </p:cNvPr>
          <p:cNvGrpSpPr/>
          <p:nvPr/>
        </p:nvGrpSpPr>
        <p:grpSpPr>
          <a:xfrm>
            <a:off x="9056008" y="1624642"/>
            <a:ext cx="1047051" cy="4648309"/>
            <a:chOff x="9056008" y="1624642"/>
            <a:chExt cx="1047051" cy="4648309"/>
          </a:xfrm>
        </p:grpSpPr>
        <p:sp>
          <p:nvSpPr>
            <p:cNvPr id="43" name="Oval 42">
              <a:extLst>
                <a:ext uri="{FF2B5EF4-FFF2-40B4-BE49-F238E27FC236}">
                  <a16:creationId xmlns:a16="http://schemas.microsoft.com/office/drawing/2014/main" id="{4842FAA4-FA34-AF48-86A5-47F6B83BA6D3}"/>
                </a:ext>
              </a:extLst>
            </p:cNvPr>
            <p:cNvSpPr/>
            <p:nvPr/>
          </p:nvSpPr>
          <p:spPr>
            <a:xfrm>
              <a:off x="9056199" y="314384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cxnSp>
          <p:nvCxnSpPr>
            <p:cNvPr id="44" name="Straight Arrow Connector 43">
              <a:extLst>
                <a:ext uri="{FF2B5EF4-FFF2-40B4-BE49-F238E27FC236}">
                  <a16:creationId xmlns:a16="http://schemas.microsoft.com/office/drawing/2014/main" id="{BD0BCA5F-969D-104A-8CDC-95875386699F}"/>
                </a:ext>
              </a:extLst>
            </p:cNvPr>
            <p:cNvCxnSpPr>
              <a:cxnSpLocks/>
              <a:stCxn id="43" idx="0"/>
              <a:endCxn id="27" idx="4"/>
            </p:cNvCxnSpPr>
            <p:nvPr/>
          </p:nvCxnSpPr>
          <p:spPr>
            <a:xfrm flipV="1">
              <a:off x="9458080" y="2754947"/>
              <a:ext cx="0" cy="388902"/>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CC1E46D9-F57F-144F-9F16-B07CB88453C2}"/>
                </a:ext>
              </a:extLst>
            </p:cNvPr>
            <p:cNvSpPr/>
            <p:nvPr/>
          </p:nvSpPr>
          <p:spPr>
            <a:xfrm>
              <a:off x="9056008" y="4287063"/>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6</a:t>
              </a:r>
            </a:p>
          </p:txBody>
        </p:sp>
        <p:sp>
          <p:nvSpPr>
            <p:cNvPr id="47" name="Oval 46">
              <a:extLst>
                <a:ext uri="{FF2B5EF4-FFF2-40B4-BE49-F238E27FC236}">
                  <a16:creationId xmlns:a16="http://schemas.microsoft.com/office/drawing/2014/main" id="{B5E21203-BC56-0347-8FBA-A77AC823B7A6}"/>
                </a:ext>
              </a:extLst>
            </p:cNvPr>
            <p:cNvSpPr/>
            <p:nvPr/>
          </p:nvSpPr>
          <p:spPr>
            <a:xfrm>
              <a:off x="9061273" y="5469189"/>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7</a:t>
              </a:r>
            </a:p>
          </p:txBody>
        </p:sp>
        <p:cxnSp>
          <p:nvCxnSpPr>
            <p:cNvPr id="48" name="Straight Arrow Connector 47">
              <a:extLst>
                <a:ext uri="{FF2B5EF4-FFF2-40B4-BE49-F238E27FC236}">
                  <a16:creationId xmlns:a16="http://schemas.microsoft.com/office/drawing/2014/main" id="{D0863DE5-1585-154C-8112-5CE9898802A6}"/>
                </a:ext>
              </a:extLst>
            </p:cNvPr>
            <p:cNvCxnSpPr>
              <a:cxnSpLocks/>
              <a:stCxn id="46" idx="0"/>
              <a:endCxn id="43" idx="4"/>
            </p:cNvCxnSpPr>
            <p:nvPr/>
          </p:nvCxnSpPr>
          <p:spPr>
            <a:xfrm flipV="1">
              <a:off x="9457889" y="3947611"/>
              <a:ext cx="191" cy="339452"/>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7C8B7B4C-FF6D-1443-807C-F344621B5AA5}"/>
                </a:ext>
              </a:extLst>
            </p:cNvPr>
            <p:cNvCxnSpPr>
              <a:cxnSpLocks/>
              <a:stCxn id="47" idx="0"/>
              <a:endCxn id="46" idx="4"/>
            </p:cNvCxnSpPr>
            <p:nvPr/>
          </p:nvCxnSpPr>
          <p:spPr>
            <a:xfrm flipH="1" flipV="1">
              <a:off x="9457889" y="5090825"/>
              <a:ext cx="5265" cy="378364"/>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23AFAFB-E2D5-2B4D-B01D-7B07BEFAA2CF}"/>
                </a:ext>
              </a:extLst>
            </p:cNvPr>
            <p:cNvCxnSpPr>
              <a:cxnSpLocks/>
              <a:stCxn id="27" idx="0"/>
              <a:endCxn id="25" idx="3"/>
            </p:cNvCxnSpPr>
            <p:nvPr/>
          </p:nvCxnSpPr>
          <p:spPr>
            <a:xfrm flipV="1">
              <a:off x="9458080" y="1624642"/>
              <a:ext cx="644979" cy="326543"/>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4732AEFF-4596-C746-A45D-2E21C75006FC}"/>
              </a:ext>
            </a:extLst>
          </p:cNvPr>
          <p:cNvPicPr>
            <a:picLocks noChangeAspect="1"/>
          </p:cNvPicPr>
          <p:nvPr/>
        </p:nvPicPr>
        <p:blipFill>
          <a:blip r:embed="rId6"/>
          <a:stretch>
            <a:fillRect/>
          </a:stretch>
        </p:blipFill>
        <p:spPr>
          <a:xfrm>
            <a:off x="7872572" y="2070147"/>
            <a:ext cx="962811" cy="1388811"/>
          </a:xfrm>
          <a:prstGeom prst="rect">
            <a:avLst/>
          </a:prstGeom>
        </p:spPr>
      </p:pic>
    </p:spTree>
    <p:custDataLst>
      <p:tags r:id="rId1"/>
    </p:custDataLst>
    <p:extLst>
      <p:ext uri="{BB962C8B-B14F-4D97-AF65-F5344CB8AC3E}">
        <p14:creationId xmlns:p14="http://schemas.microsoft.com/office/powerpoint/2010/main" val="313250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0"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800" decel="100000"/>
                                        <p:tgtEl>
                                          <p:spTgt spid="6"/>
                                        </p:tgtEl>
                                      </p:cBhvr>
                                    </p:animEffect>
                                    <p:anim calcmode="lin" valueType="num">
                                      <p:cBhvr>
                                        <p:cTn id="34" dur="800" decel="100000" fill="hold"/>
                                        <p:tgtEl>
                                          <p:spTgt spid="6"/>
                                        </p:tgtEl>
                                        <p:attrNameLst>
                                          <p:attrName>style.rotation</p:attrName>
                                        </p:attrNameLst>
                                      </p:cBhvr>
                                      <p:tavLst>
                                        <p:tav tm="0">
                                          <p:val>
                                            <p:fltVal val="-90"/>
                                          </p:val>
                                        </p:tav>
                                        <p:tav tm="100000">
                                          <p:val>
                                            <p:fltVal val="0"/>
                                          </p:val>
                                        </p:tav>
                                      </p:tavLst>
                                    </p:anim>
                                    <p:anim calcmode="lin" valueType="num">
                                      <p:cBhvr>
                                        <p:cTn id="35" dur="800" decel="100000" fill="hold"/>
                                        <p:tgtEl>
                                          <p:spTgt spid="6"/>
                                        </p:tgtEl>
                                        <p:attrNameLst>
                                          <p:attrName>ppt_x</p:attrName>
                                        </p:attrNameLst>
                                      </p:cBhvr>
                                      <p:tavLst>
                                        <p:tav tm="0">
                                          <p:val>
                                            <p:strVal val="#ppt_x+0.4"/>
                                          </p:val>
                                        </p:tav>
                                        <p:tav tm="100000">
                                          <p:val>
                                            <p:strVal val="#ppt_x-0.05"/>
                                          </p:val>
                                        </p:tav>
                                      </p:tavLst>
                                    </p:anim>
                                    <p:anim calcmode="lin" valueType="num">
                                      <p:cBhvr>
                                        <p:cTn id="36" dur="800" decel="100000" fill="hold"/>
                                        <p:tgtEl>
                                          <p:spTgt spid="6"/>
                                        </p:tgtEl>
                                        <p:attrNameLst>
                                          <p:attrName>ppt_y</p:attrName>
                                        </p:attrNameLst>
                                      </p:cBhvr>
                                      <p:tavLst>
                                        <p:tav tm="0">
                                          <p:val>
                                            <p:strVal val="#ppt_y-0.4"/>
                                          </p:val>
                                        </p:tav>
                                        <p:tav tm="100000">
                                          <p:val>
                                            <p:strVal val="#ppt_y+0.1"/>
                                          </p:val>
                                        </p:tav>
                                      </p:tavLst>
                                    </p:anim>
                                    <p:anim calcmode="lin" valueType="num">
                                      <p:cBhvr>
                                        <p:cTn id="37" dur="200" accel="100000" fill="hold">
                                          <p:stCondLst>
                                            <p:cond delay="800"/>
                                          </p:stCondLst>
                                        </p:cTn>
                                        <p:tgtEl>
                                          <p:spTgt spid="6"/>
                                        </p:tgtEl>
                                        <p:attrNameLst>
                                          <p:attrName>ppt_x</p:attrName>
                                        </p:attrNameLst>
                                      </p:cBhvr>
                                      <p:tavLst>
                                        <p:tav tm="0">
                                          <p:val>
                                            <p:strVal val="#ppt_x-0.05"/>
                                          </p:val>
                                        </p:tav>
                                        <p:tav tm="100000">
                                          <p:val>
                                            <p:strVal val="#ppt_x"/>
                                          </p:val>
                                        </p:tav>
                                      </p:tavLst>
                                    </p:anim>
                                    <p:anim calcmode="lin" valueType="num">
                                      <p:cBhvr>
                                        <p:cTn id="38" dur="200" accel="100000" fill="hold">
                                          <p:stCondLst>
                                            <p:cond delay="8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165014-08BC-E348-966A-C73680B48D66}"/>
              </a:ext>
            </a:extLst>
          </p:cNvPr>
          <p:cNvSpPr>
            <a:spLocks noGrp="1"/>
          </p:cNvSpPr>
          <p:nvPr>
            <p:ph type="title"/>
          </p:nvPr>
        </p:nvSpPr>
        <p:spPr/>
        <p:txBody>
          <a:bodyPr/>
          <a:lstStyle/>
          <a:p>
            <a:r>
              <a:rPr lang="en-US" dirty="0"/>
              <a:t>Checkpoints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8766A6-2575-FB47-ADB5-03D08DE3DCF9}"/>
                  </a:ext>
                </a:extLst>
              </p:cNvPr>
              <p:cNvSpPr>
                <a:spLocks noGrp="1"/>
              </p:cNvSpPr>
              <p:nvPr>
                <p:ph idx="1"/>
              </p:nvPr>
            </p:nvSpPr>
            <p:spPr>
              <a:xfrm>
                <a:off x="838200" y="1825625"/>
                <a:ext cx="10744200" cy="2255308"/>
              </a:xfrm>
            </p:spPr>
            <p:txBody>
              <a:bodyPr>
                <a:normAutofit/>
              </a:bodyPr>
              <a:lstStyle/>
              <a:p>
                <a:r>
                  <a:rPr lang="en-US" dirty="0"/>
                  <a:t>Sequence of blocks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1</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2</m:t>
                        </m:r>
                      </m:sub>
                    </m:sSub>
                    <m:r>
                      <a:rPr lang="en-US" i="1">
                        <a:latin typeface="Cambria Math" panose="02040503050406030204" pitchFamily="18" charset="0"/>
                      </a:rPr>
                      <m:t>,…</m:t>
                    </m:r>
                  </m:oMath>
                </a14:m>
                <a:r>
                  <a:rPr lang="en-US" dirty="0"/>
                  <a:t> in the </a:t>
                </a:r>
                <a:r>
                  <a:rPr lang="en-US" b="1" dirty="0">
                    <a:solidFill>
                      <a:schemeClr val="accent6">
                        <a:lumMod val="75000"/>
                      </a:schemeClr>
                    </a:solidFill>
                  </a:rPr>
                  <a:t>longest path</a:t>
                </a:r>
                <a:r>
                  <a:rPr lang="en-US" dirty="0"/>
                  <a:t>.</a:t>
                </a:r>
              </a:p>
              <a:p>
                <a:pPr lvl="1"/>
                <a:r>
                  <a:rPr lang="en-US" dirty="0"/>
                  <a:t>Block 0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0</m:t>
                        </m:r>
                      </m:sub>
                    </m:sSub>
                  </m:oMath>
                </a14:m>
                <a:r>
                  <a:rPr lang="en-US" dirty="0"/>
                  <a:t>.</a:t>
                </a:r>
              </a:p>
              <a:p>
                <a:pPr lvl="1"/>
                <a14:m>
                  <m:oMath xmlns:m="http://schemas.openxmlformats.org/officeDocument/2006/math">
                    <m:sSub>
                      <m:sSubPr>
                        <m:ctrlPr>
                          <a:rPr lang="en-US" i="1" dirty="0">
                            <a:latin typeface="Cambria Math" panose="02040503050406030204" pitchFamily="18" charset="0"/>
                          </a:rPr>
                        </m:ctrlPr>
                      </m:sSubPr>
                      <m:e>
                        <m:r>
                          <a:rPr lang="en-US" i="1" dirty="0" err="1">
                            <a:latin typeface="Cambria Math" panose="02040503050406030204" pitchFamily="18" charset="0"/>
                          </a:rPr>
                          <m:t>𝑃</m:t>
                        </m:r>
                      </m:e>
                      <m:sub>
                        <m:r>
                          <a:rPr lang="en-US" i="1" dirty="0">
                            <a:latin typeface="Cambria Math" panose="02040503050406030204" pitchFamily="18" charset="0"/>
                          </a:rPr>
                          <m:t>1</m:t>
                        </m:r>
                      </m:sub>
                    </m:sSub>
                    <m:r>
                      <a:rPr lang="en-US" i="1" dirty="0">
                        <a:latin typeface="Cambria Math" panose="02040503050406030204" pitchFamily="18" charset="0"/>
                      </a:rPr>
                      <m:t> </m:t>
                    </m:r>
                  </m:oMath>
                </a14:m>
                <a:r>
                  <a:rPr lang="en-US" dirty="0"/>
                  <a:t>is the first block </a:t>
                </a:r>
                <a14:m>
                  <m:oMath xmlns:m="http://schemas.openxmlformats.org/officeDocument/2006/math">
                    <m:r>
                      <a:rPr lang="en-US" i="1" dirty="0">
                        <a:latin typeface="Cambria Math" panose="02040503050406030204" pitchFamily="18" charset="0"/>
                      </a:rPr>
                      <m:t>𝑣</m:t>
                    </m:r>
                    <m:r>
                      <a:rPr lang="en-US" i="1" dirty="0">
                        <a:latin typeface="Cambria Math" panose="02040503050406030204" pitchFamily="18" charset="0"/>
                      </a:rPr>
                      <m:t>&gt; </m:t>
                    </m:r>
                    <m:sSub>
                      <m:sSubPr>
                        <m:ctrlPr>
                          <a:rPr lang="en-US" i="1" dirty="0" err="1">
                            <a:latin typeface="Cambria Math" panose="02040503050406030204" pitchFamily="18" charset="0"/>
                          </a:rPr>
                        </m:ctrlPr>
                      </m:sSubPr>
                      <m:e>
                        <m:r>
                          <a:rPr lang="en-US" i="1" dirty="0" err="1">
                            <a:latin typeface="Cambria Math" panose="02040503050406030204" pitchFamily="18" charset="0"/>
                          </a:rPr>
                          <m:t>𝑃</m:t>
                        </m:r>
                      </m:e>
                      <m:sub>
                        <m:r>
                          <a:rPr lang="en-US" i="1" dirty="0">
                            <a:latin typeface="Cambria Math" panose="02040503050406030204" pitchFamily="18" charset="0"/>
                          </a:rPr>
                          <m:t>0</m:t>
                        </m:r>
                      </m:sub>
                    </m:sSub>
                  </m:oMath>
                </a14:m>
                <a:r>
                  <a:rPr lang="en-US" dirty="0"/>
                  <a:t> (in the </a:t>
                </a:r>
                <a:r>
                  <a:rPr lang="en-US" b="1" dirty="0">
                    <a:solidFill>
                      <a:schemeClr val="accent6">
                        <a:lumMod val="75000"/>
                      </a:schemeClr>
                    </a:solidFill>
                  </a:rPr>
                  <a:t>longest path</a:t>
                </a:r>
                <a:r>
                  <a:rPr lang="en-US" dirty="0"/>
                  <a:t>) such # </a:t>
                </a:r>
                <a:r>
                  <a:rPr lang="en-US" b="1" dirty="0">
                    <a:solidFill>
                      <a:schemeClr val="accent2">
                        <a:lumMod val="75000"/>
                      </a:schemeClr>
                    </a:solidFill>
                  </a:rPr>
                  <a:t>adversary’s</a:t>
                </a:r>
                <a:r>
                  <a:rPr lang="en-US" dirty="0"/>
                  <a:t> blocks in the path from </a:t>
                </a:r>
                <a14:m>
                  <m:oMath xmlns:m="http://schemas.openxmlformats.org/officeDocument/2006/math">
                    <m:sSub>
                      <m:sSubPr>
                        <m:ctrlPr>
                          <a:rPr lang="en-US" i="1" dirty="0">
                            <a:latin typeface="Cambria Math" panose="02040503050406030204" pitchFamily="18" charset="0"/>
                          </a:rPr>
                        </m:ctrlPr>
                      </m:sSubPr>
                      <m:e>
                        <m:r>
                          <a:rPr lang="en-US" b="0" i="1" dirty="0" smtClean="0">
                            <a:latin typeface="Cambria Math" panose="02040503050406030204" pitchFamily="18" charset="0"/>
                          </a:rPr>
                          <m:t>𝑃</m:t>
                        </m:r>
                      </m:e>
                      <m:sub>
                        <m:r>
                          <a:rPr lang="en-US" b="0" i="1" dirty="0" smtClean="0">
                            <a:latin typeface="Cambria Math" panose="02040503050406030204" pitchFamily="18" charset="0"/>
                          </a:rPr>
                          <m:t>0</m:t>
                        </m:r>
                      </m:sub>
                    </m:sSub>
                  </m:oMath>
                </a14:m>
                <a:r>
                  <a:rPr lang="en-US" dirty="0"/>
                  <a:t> to </a:t>
                </a:r>
                <a14:m>
                  <m:oMath xmlns:m="http://schemas.openxmlformats.org/officeDocument/2006/math">
                    <m:r>
                      <a:rPr lang="en-US" i="1" dirty="0">
                        <a:latin typeface="Cambria Math" panose="02040503050406030204" pitchFamily="18" charset="0"/>
                      </a:rPr>
                      <m:t>𝑣</m:t>
                    </m:r>
                  </m:oMath>
                </a14:m>
                <a:r>
                  <a:rPr lang="en-US" dirty="0"/>
                  <a:t> is at least # blocks with timestamp at most </a:t>
                </a:r>
                <a14:m>
                  <m:oMath xmlns:m="http://schemas.openxmlformats.org/officeDocument/2006/math">
                    <m:r>
                      <a:rPr lang="en-US" i="1" dirty="0">
                        <a:latin typeface="Cambria Math" panose="02040503050406030204" pitchFamily="18" charset="0"/>
                      </a:rPr>
                      <m:t>𝑣</m:t>
                    </m:r>
                  </m:oMath>
                </a14:m>
                <a:r>
                  <a:rPr lang="en-US" dirty="0"/>
                  <a:t> the </a:t>
                </a:r>
                <a:r>
                  <a:rPr lang="en-US" b="1" dirty="0">
                    <a:solidFill>
                      <a:schemeClr val="accent2">
                        <a:lumMod val="75000"/>
                      </a:schemeClr>
                    </a:solidFill>
                  </a:rPr>
                  <a:t>adversary</a:t>
                </a:r>
                <a:r>
                  <a:rPr lang="en-US" dirty="0"/>
                  <a:t> can publish pointing to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𝑃</m:t>
                        </m:r>
                      </m:e>
                      <m:sub>
                        <m:r>
                          <a:rPr lang="en-US" i="1" dirty="0">
                            <a:latin typeface="Cambria Math" panose="02040503050406030204" pitchFamily="18" charset="0"/>
                          </a:rPr>
                          <m:t>0</m:t>
                        </m:r>
                      </m:sub>
                    </m:sSub>
                  </m:oMath>
                </a14:m>
                <a:r>
                  <a:rPr lang="en-US" dirty="0"/>
                  <a:t>.</a:t>
                </a:r>
              </a:p>
            </p:txBody>
          </p:sp>
        </mc:Choice>
        <mc:Fallback xmlns="">
          <p:sp>
            <p:nvSpPr>
              <p:cNvPr id="3" name="Content Placeholder 2">
                <a:extLst>
                  <a:ext uri="{FF2B5EF4-FFF2-40B4-BE49-F238E27FC236}">
                    <a16:creationId xmlns:a16="http://schemas.microsoft.com/office/drawing/2014/main" id="{FC8766A6-2575-FB47-ADB5-03D08DE3DCF9}"/>
                  </a:ext>
                </a:extLst>
              </p:cNvPr>
              <p:cNvSpPr>
                <a:spLocks noGrp="1" noRot="1" noChangeAspect="1" noMove="1" noResize="1" noEditPoints="1" noAdjustHandles="1" noChangeArrowheads="1" noChangeShapeType="1" noTextEdit="1"/>
              </p:cNvSpPr>
              <p:nvPr>
                <p:ph idx="1"/>
              </p:nvPr>
            </p:nvSpPr>
            <p:spPr>
              <a:xfrm>
                <a:off x="838200" y="1825625"/>
                <a:ext cx="10744200" cy="2255308"/>
              </a:xfrm>
              <a:blipFill>
                <a:blip r:embed="rId6"/>
                <a:stretch>
                  <a:fillRect l="-1063" t="-4469"/>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58ABDF-F6DB-374E-8495-E886D4321E7C}"/>
              </a:ext>
            </a:extLst>
          </p:cNvPr>
          <p:cNvSpPr>
            <a:spLocks noGrp="1"/>
          </p:cNvSpPr>
          <p:nvPr>
            <p:ph type="sldNum" sz="quarter" idx="12"/>
          </p:nvPr>
        </p:nvSpPr>
        <p:spPr/>
        <p:txBody>
          <a:bodyPr/>
          <a:lstStyle/>
          <a:p>
            <a:fld id="{C0E737A0-9836-0546-90C2-916B04F48200}" type="slidenum">
              <a:rPr lang="en-US" smtClean="0"/>
              <a:t>32</a:t>
            </a:fld>
            <a:endParaRPr lang="en-US"/>
          </a:p>
        </p:txBody>
      </p:sp>
      <p:grpSp>
        <p:nvGrpSpPr>
          <p:cNvPr id="6" name="Group 5">
            <a:extLst>
              <a:ext uri="{FF2B5EF4-FFF2-40B4-BE49-F238E27FC236}">
                <a16:creationId xmlns:a16="http://schemas.microsoft.com/office/drawing/2014/main" id="{449F3135-D8D4-C345-BC4E-F609417E20D0}"/>
              </a:ext>
            </a:extLst>
          </p:cNvPr>
          <p:cNvGrpSpPr/>
          <p:nvPr/>
        </p:nvGrpSpPr>
        <p:grpSpPr>
          <a:xfrm>
            <a:off x="838200" y="4492894"/>
            <a:ext cx="2061535" cy="917055"/>
            <a:chOff x="838200" y="4492894"/>
            <a:chExt cx="2061535" cy="917055"/>
          </a:xfrm>
        </p:grpSpPr>
        <p:sp>
          <p:nvSpPr>
            <p:cNvPr id="5" name="Oval 4">
              <a:extLst>
                <a:ext uri="{FF2B5EF4-FFF2-40B4-BE49-F238E27FC236}">
                  <a16:creationId xmlns:a16="http://schemas.microsoft.com/office/drawing/2014/main" id="{92383DA6-3E7F-FC43-AFE3-AA415FEDEF97}"/>
                </a:ext>
              </a:extLst>
            </p:cNvPr>
            <p:cNvSpPr/>
            <p:nvPr/>
          </p:nvSpPr>
          <p:spPr>
            <a:xfrm>
              <a:off x="2095973" y="4492894"/>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sp>
          <p:nvSpPr>
            <p:cNvPr id="37" name="Folded Corner 36">
              <a:extLst>
                <a:ext uri="{FF2B5EF4-FFF2-40B4-BE49-F238E27FC236}">
                  <a16:creationId xmlns:a16="http://schemas.microsoft.com/office/drawing/2014/main" id="{B855A86D-1C45-8F44-8E4D-49CAAA043233}"/>
                </a:ext>
              </a:extLst>
            </p:cNvPr>
            <p:cNvSpPr/>
            <p:nvPr/>
          </p:nvSpPr>
          <p:spPr>
            <a:xfrm>
              <a:off x="838200" y="4890360"/>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grpSp>
      <p:grpSp>
        <p:nvGrpSpPr>
          <p:cNvPr id="7" name="Group 6">
            <a:extLst>
              <a:ext uri="{FF2B5EF4-FFF2-40B4-BE49-F238E27FC236}">
                <a16:creationId xmlns:a16="http://schemas.microsoft.com/office/drawing/2014/main" id="{A2317CF7-4B8B-FE46-B2FF-CB7C0753EA45}"/>
              </a:ext>
            </a:extLst>
          </p:cNvPr>
          <p:cNvGrpSpPr/>
          <p:nvPr/>
        </p:nvGrpSpPr>
        <p:grpSpPr>
          <a:xfrm>
            <a:off x="2293523" y="5178948"/>
            <a:ext cx="2051554" cy="1177402"/>
            <a:chOff x="2293523" y="5178948"/>
            <a:chExt cx="2051554" cy="1177402"/>
          </a:xfrm>
        </p:grpSpPr>
        <p:sp>
          <p:nvSpPr>
            <p:cNvPr id="8" name="Oval 7">
              <a:extLst>
                <a:ext uri="{FF2B5EF4-FFF2-40B4-BE49-F238E27FC236}">
                  <a16:creationId xmlns:a16="http://schemas.microsoft.com/office/drawing/2014/main" id="{E51671C2-27C6-0F42-B39C-3176858AE734}"/>
                </a:ext>
              </a:extLst>
            </p:cNvPr>
            <p:cNvSpPr/>
            <p:nvPr/>
          </p:nvSpPr>
          <p:spPr>
            <a:xfrm>
              <a:off x="3541315"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1</a:t>
              </a:r>
            </a:p>
          </p:txBody>
        </p:sp>
        <p:cxnSp>
          <p:nvCxnSpPr>
            <p:cNvPr id="26" name="Straight Arrow Connector 25">
              <a:extLst>
                <a:ext uri="{FF2B5EF4-FFF2-40B4-BE49-F238E27FC236}">
                  <a16:creationId xmlns:a16="http://schemas.microsoft.com/office/drawing/2014/main" id="{184F4C83-4B07-C24E-B2B4-D2E3F0421AA2}"/>
                </a:ext>
              </a:extLst>
            </p:cNvPr>
            <p:cNvCxnSpPr>
              <a:cxnSpLocks/>
              <a:stCxn id="8" idx="2"/>
              <a:endCxn id="5" idx="5"/>
            </p:cNvCxnSpPr>
            <p:nvPr/>
          </p:nvCxnSpPr>
          <p:spPr>
            <a:xfrm flipH="1" flipV="1">
              <a:off x="2782027" y="5178948"/>
              <a:ext cx="759288" cy="519589"/>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Folded Corner 40">
              <a:extLst>
                <a:ext uri="{FF2B5EF4-FFF2-40B4-BE49-F238E27FC236}">
                  <a16:creationId xmlns:a16="http://schemas.microsoft.com/office/drawing/2014/main" id="{BCE94C7D-D6C4-464D-B652-94131A9B2510}"/>
                </a:ext>
              </a:extLst>
            </p:cNvPr>
            <p:cNvSpPr/>
            <p:nvPr/>
          </p:nvSpPr>
          <p:spPr>
            <a:xfrm>
              <a:off x="2293523" y="5836761"/>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grpSp>
      <p:grpSp>
        <p:nvGrpSpPr>
          <p:cNvPr id="9" name="Group 8">
            <a:extLst>
              <a:ext uri="{FF2B5EF4-FFF2-40B4-BE49-F238E27FC236}">
                <a16:creationId xmlns:a16="http://schemas.microsoft.com/office/drawing/2014/main" id="{28E681B4-D859-224E-8155-A738338E2709}"/>
              </a:ext>
            </a:extLst>
          </p:cNvPr>
          <p:cNvGrpSpPr/>
          <p:nvPr/>
        </p:nvGrpSpPr>
        <p:grpSpPr>
          <a:xfrm>
            <a:off x="4345077" y="5296656"/>
            <a:ext cx="1445342" cy="803762"/>
            <a:chOff x="4345077" y="5296656"/>
            <a:chExt cx="1445342" cy="803762"/>
          </a:xfrm>
        </p:grpSpPr>
        <p:sp>
          <p:nvSpPr>
            <p:cNvPr id="51" name="Oval 50">
              <a:extLst>
                <a:ext uri="{FF2B5EF4-FFF2-40B4-BE49-F238E27FC236}">
                  <a16:creationId xmlns:a16="http://schemas.microsoft.com/office/drawing/2014/main" id="{52D582B6-E318-E743-BEBD-4264535F6F2D}"/>
                </a:ext>
              </a:extLst>
            </p:cNvPr>
            <p:cNvSpPr/>
            <p:nvPr/>
          </p:nvSpPr>
          <p:spPr>
            <a:xfrm>
              <a:off x="4986657"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53" name="Straight Arrow Connector 52">
              <a:extLst>
                <a:ext uri="{FF2B5EF4-FFF2-40B4-BE49-F238E27FC236}">
                  <a16:creationId xmlns:a16="http://schemas.microsoft.com/office/drawing/2014/main" id="{F7BA69EA-85BF-0949-8B60-B858653A59A4}"/>
                </a:ext>
              </a:extLst>
            </p:cNvPr>
            <p:cNvCxnSpPr>
              <a:cxnSpLocks/>
              <a:stCxn id="51" idx="2"/>
              <a:endCxn id="8" idx="6"/>
            </p:cNvCxnSpPr>
            <p:nvPr/>
          </p:nvCxnSpPr>
          <p:spPr>
            <a:xfrm flipH="1">
              <a:off x="4345077" y="5698537"/>
              <a:ext cx="641580"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42" name="Oval 41">
            <a:extLst>
              <a:ext uri="{FF2B5EF4-FFF2-40B4-BE49-F238E27FC236}">
                <a16:creationId xmlns:a16="http://schemas.microsoft.com/office/drawing/2014/main" id="{4987F2EF-8DB6-B947-B85C-F6A7DF027CB5}"/>
              </a:ext>
            </a:extLst>
          </p:cNvPr>
          <p:cNvSpPr/>
          <p:nvPr/>
        </p:nvSpPr>
        <p:spPr>
          <a:xfrm>
            <a:off x="7739913"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sp>
        <p:nvSpPr>
          <p:cNvPr id="59" name="Oval 58">
            <a:extLst>
              <a:ext uri="{FF2B5EF4-FFF2-40B4-BE49-F238E27FC236}">
                <a16:creationId xmlns:a16="http://schemas.microsoft.com/office/drawing/2014/main" id="{52062590-2A30-AB44-BAA0-32645CA0C10B}"/>
              </a:ext>
            </a:extLst>
          </p:cNvPr>
          <p:cNvSpPr/>
          <p:nvPr/>
        </p:nvSpPr>
        <p:spPr>
          <a:xfrm>
            <a:off x="9178438"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7</a:t>
            </a:r>
          </a:p>
        </p:txBody>
      </p:sp>
      <p:grpSp>
        <p:nvGrpSpPr>
          <p:cNvPr id="14" name="Group 13">
            <a:extLst>
              <a:ext uri="{FF2B5EF4-FFF2-40B4-BE49-F238E27FC236}">
                <a16:creationId xmlns:a16="http://schemas.microsoft.com/office/drawing/2014/main" id="{C4205A27-E54B-2940-BABD-B13AE53D64DD}"/>
              </a:ext>
            </a:extLst>
          </p:cNvPr>
          <p:cNvGrpSpPr/>
          <p:nvPr/>
        </p:nvGrpSpPr>
        <p:grpSpPr>
          <a:xfrm>
            <a:off x="7087637" y="4256391"/>
            <a:ext cx="2090801" cy="1157973"/>
            <a:chOff x="7087637" y="4256391"/>
            <a:chExt cx="2090801" cy="1157973"/>
          </a:xfrm>
        </p:grpSpPr>
        <p:cxnSp>
          <p:nvCxnSpPr>
            <p:cNvPr id="60" name="Straight Arrow Connector 59">
              <a:extLst>
                <a:ext uri="{FF2B5EF4-FFF2-40B4-BE49-F238E27FC236}">
                  <a16:creationId xmlns:a16="http://schemas.microsoft.com/office/drawing/2014/main" id="{410DF38F-A03B-3E49-B4C2-1DD260639CE4}"/>
                </a:ext>
              </a:extLst>
            </p:cNvPr>
            <p:cNvCxnSpPr>
              <a:cxnSpLocks/>
              <a:stCxn id="42" idx="3"/>
              <a:endCxn id="56" idx="7"/>
            </p:cNvCxnSpPr>
            <p:nvPr/>
          </p:nvCxnSpPr>
          <p:spPr>
            <a:xfrm flipH="1">
              <a:off x="7087637" y="4540564"/>
              <a:ext cx="769984" cy="87380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7A2FE0B-0EE6-1347-B6FD-024D932B9CBD}"/>
                </a:ext>
              </a:extLst>
            </p:cNvPr>
            <p:cNvCxnSpPr>
              <a:cxnSpLocks/>
              <a:stCxn id="59" idx="2"/>
              <a:endCxn id="42" idx="6"/>
            </p:cNvCxnSpPr>
            <p:nvPr/>
          </p:nvCxnSpPr>
          <p:spPr>
            <a:xfrm flipH="1">
              <a:off x="8543675" y="4256391"/>
              <a:ext cx="634763"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EDF09BB8-2480-9B44-8DE7-46668BF58846}"/>
              </a:ext>
            </a:extLst>
          </p:cNvPr>
          <p:cNvGrpSpPr/>
          <p:nvPr/>
        </p:nvGrpSpPr>
        <p:grpSpPr>
          <a:xfrm>
            <a:off x="5790419" y="5296656"/>
            <a:ext cx="1414926" cy="803762"/>
            <a:chOff x="5790419" y="5296656"/>
            <a:chExt cx="1414926" cy="803762"/>
          </a:xfrm>
        </p:grpSpPr>
        <p:sp>
          <p:nvSpPr>
            <p:cNvPr id="56" name="Oval 55">
              <a:extLst>
                <a:ext uri="{FF2B5EF4-FFF2-40B4-BE49-F238E27FC236}">
                  <a16:creationId xmlns:a16="http://schemas.microsoft.com/office/drawing/2014/main" id="{DAA26DFE-4047-E441-85A5-3C89F2E6225C}"/>
                </a:ext>
              </a:extLst>
            </p:cNvPr>
            <p:cNvSpPr/>
            <p:nvPr/>
          </p:nvSpPr>
          <p:spPr>
            <a:xfrm>
              <a:off x="6401583"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4</a:t>
              </a:r>
            </a:p>
          </p:txBody>
        </p:sp>
        <p:cxnSp>
          <p:nvCxnSpPr>
            <p:cNvPr id="67" name="Straight Arrow Connector 66">
              <a:extLst>
                <a:ext uri="{FF2B5EF4-FFF2-40B4-BE49-F238E27FC236}">
                  <a16:creationId xmlns:a16="http://schemas.microsoft.com/office/drawing/2014/main" id="{0696025A-F0B0-2C4C-882E-59DD02FF690C}"/>
                </a:ext>
              </a:extLst>
            </p:cNvPr>
            <p:cNvCxnSpPr>
              <a:cxnSpLocks/>
              <a:stCxn id="56" idx="2"/>
              <a:endCxn id="51" idx="6"/>
            </p:cNvCxnSpPr>
            <p:nvPr/>
          </p:nvCxnSpPr>
          <p:spPr>
            <a:xfrm flipH="1">
              <a:off x="5790419" y="5698537"/>
              <a:ext cx="611164"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11" name="Group 10">
            <a:extLst>
              <a:ext uri="{FF2B5EF4-FFF2-40B4-BE49-F238E27FC236}">
                <a16:creationId xmlns:a16="http://schemas.microsoft.com/office/drawing/2014/main" id="{E1F4D391-7942-F94B-B15E-E95EB6ECBB10}"/>
              </a:ext>
            </a:extLst>
          </p:cNvPr>
          <p:cNvGrpSpPr/>
          <p:nvPr/>
        </p:nvGrpSpPr>
        <p:grpSpPr>
          <a:xfrm>
            <a:off x="7205345" y="5298026"/>
            <a:ext cx="1377693" cy="803762"/>
            <a:chOff x="7205345" y="5298026"/>
            <a:chExt cx="1377693" cy="803762"/>
          </a:xfrm>
        </p:grpSpPr>
        <p:sp>
          <p:nvSpPr>
            <p:cNvPr id="58" name="Oval 57">
              <a:extLst>
                <a:ext uri="{FF2B5EF4-FFF2-40B4-BE49-F238E27FC236}">
                  <a16:creationId xmlns:a16="http://schemas.microsoft.com/office/drawing/2014/main" id="{3E92856D-7A4D-3649-831C-DD890A1A0235}"/>
                </a:ext>
              </a:extLst>
            </p:cNvPr>
            <p:cNvSpPr/>
            <p:nvPr/>
          </p:nvSpPr>
          <p:spPr>
            <a:xfrm>
              <a:off x="7779276" y="529802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6</a:t>
              </a:r>
            </a:p>
          </p:txBody>
        </p:sp>
        <p:cxnSp>
          <p:nvCxnSpPr>
            <p:cNvPr id="70" name="Straight Arrow Connector 69">
              <a:extLst>
                <a:ext uri="{FF2B5EF4-FFF2-40B4-BE49-F238E27FC236}">
                  <a16:creationId xmlns:a16="http://schemas.microsoft.com/office/drawing/2014/main" id="{02C93831-850F-8949-8A81-E9C1B4B936B3}"/>
                </a:ext>
              </a:extLst>
            </p:cNvPr>
            <p:cNvCxnSpPr>
              <a:cxnSpLocks/>
              <a:stCxn id="58" idx="2"/>
              <a:endCxn id="56" idx="6"/>
            </p:cNvCxnSpPr>
            <p:nvPr/>
          </p:nvCxnSpPr>
          <p:spPr>
            <a:xfrm flipH="1" flipV="1">
              <a:off x="7205345" y="5698537"/>
              <a:ext cx="573931" cy="137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81" name="Folded Corner 80">
            <a:extLst>
              <a:ext uri="{FF2B5EF4-FFF2-40B4-BE49-F238E27FC236}">
                <a16:creationId xmlns:a16="http://schemas.microsoft.com/office/drawing/2014/main" id="{23C0148F-7B88-B845-A968-E446B9E278EB}"/>
              </a:ext>
            </a:extLst>
          </p:cNvPr>
          <p:cNvSpPr/>
          <p:nvPr/>
        </p:nvSpPr>
        <p:spPr>
          <a:xfrm>
            <a:off x="6640881" y="3633249"/>
            <a:ext cx="1484115"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sp>
        <p:nvSpPr>
          <p:cNvPr id="82" name="Folded Corner 81">
            <a:extLst>
              <a:ext uri="{FF2B5EF4-FFF2-40B4-BE49-F238E27FC236}">
                <a16:creationId xmlns:a16="http://schemas.microsoft.com/office/drawing/2014/main" id="{4E41EA6D-D587-004A-8AA8-55BBB2AF36DA}"/>
              </a:ext>
            </a:extLst>
          </p:cNvPr>
          <p:cNvSpPr/>
          <p:nvPr/>
        </p:nvSpPr>
        <p:spPr>
          <a:xfrm>
            <a:off x="9580319" y="4457875"/>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grpSp>
        <p:nvGrpSpPr>
          <p:cNvPr id="19" name="Group 18">
            <a:extLst>
              <a:ext uri="{FF2B5EF4-FFF2-40B4-BE49-F238E27FC236}">
                <a16:creationId xmlns:a16="http://schemas.microsoft.com/office/drawing/2014/main" id="{D13EAEB3-06B8-EE4C-A307-FB17ABCB67F9}"/>
              </a:ext>
            </a:extLst>
          </p:cNvPr>
          <p:cNvGrpSpPr/>
          <p:nvPr/>
        </p:nvGrpSpPr>
        <p:grpSpPr>
          <a:xfrm>
            <a:off x="2899735" y="3854510"/>
            <a:ext cx="2865297" cy="1559854"/>
            <a:chOff x="2899735" y="3854510"/>
            <a:chExt cx="2865297" cy="1559854"/>
          </a:xfrm>
        </p:grpSpPr>
        <p:sp>
          <p:nvSpPr>
            <p:cNvPr id="32" name="Oval 31">
              <a:extLst>
                <a:ext uri="{FF2B5EF4-FFF2-40B4-BE49-F238E27FC236}">
                  <a16:creationId xmlns:a16="http://schemas.microsoft.com/office/drawing/2014/main" id="{B4BCF311-62A8-5147-8959-724DA0F88042}"/>
                </a:ext>
              </a:extLst>
            </p:cNvPr>
            <p:cNvSpPr/>
            <p:nvPr/>
          </p:nvSpPr>
          <p:spPr>
            <a:xfrm>
              <a:off x="4961270"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2</a:t>
              </a:r>
            </a:p>
          </p:txBody>
        </p:sp>
        <p:cxnSp>
          <p:nvCxnSpPr>
            <p:cNvPr id="30" name="Straight Arrow Connector 29">
              <a:extLst>
                <a:ext uri="{FF2B5EF4-FFF2-40B4-BE49-F238E27FC236}">
                  <a16:creationId xmlns:a16="http://schemas.microsoft.com/office/drawing/2014/main" id="{5191EC55-4B4F-1940-A39C-099318414A41}"/>
                </a:ext>
              </a:extLst>
            </p:cNvPr>
            <p:cNvCxnSpPr>
              <a:cxnSpLocks/>
              <a:stCxn id="32" idx="2"/>
              <a:endCxn id="5" idx="6"/>
            </p:cNvCxnSpPr>
            <p:nvPr/>
          </p:nvCxnSpPr>
          <p:spPr>
            <a:xfrm flipH="1">
              <a:off x="2899735" y="4256391"/>
              <a:ext cx="2061535" cy="638384"/>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494FB133-E89A-574C-8A4D-44EAEF2C02D5}"/>
                </a:ext>
              </a:extLst>
            </p:cNvPr>
            <p:cNvCxnSpPr>
              <a:cxnSpLocks/>
              <a:stCxn id="32" idx="3"/>
              <a:endCxn id="8" idx="7"/>
            </p:cNvCxnSpPr>
            <p:nvPr/>
          </p:nvCxnSpPr>
          <p:spPr>
            <a:xfrm flipH="1">
              <a:off x="4227369" y="4540564"/>
              <a:ext cx="851609" cy="87380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1664136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P spid="42" grpId="0" animBg="1"/>
      <p:bldP spid="59" grpId="0" animBg="1"/>
      <p:bldP spid="81" grpId="0" animBg="1"/>
      <p:bldP spid="8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heer excited fists">
            <a:extLst>
              <a:ext uri="{FF2B5EF4-FFF2-40B4-BE49-F238E27FC236}">
                <a16:creationId xmlns:a16="http://schemas.microsoft.com/office/drawing/2014/main" id="{09EA8211-4BCE-9B46-9E65-3BFAAE1259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2315" y="3022722"/>
            <a:ext cx="1484114" cy="14841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165014-08BC-E348-966A-C73680B48D66}"/>
              </a:ext>
            </a:extLst>
          </p:cNvPr>
          <p:cNvSpPr>
            <a:spLocks noGrp="1"/>
          </p:cNvSpPr>
          <p:nvPr>
            <p:ph type="title"/>
          </p:nvPr>
        </p:nvSpPr>
        <p:spPr/>
        <p:txBody>
          <a:bodyPr/>
          <a:lstStyle/>
          <a:p>
            <a:r>
              <a:rPr lang="en-US" dirty="0"/>
              <a:t>Strong Recurrence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8766A6-2575-FB47-ADB5-03D08DE3DCF9}"/>
                  </a:ext>
                </a:extLst>
              </p:cNvPr>
              <p:cNvSpPr>
                <a:spLocks noGrp="1"/>
              </p:cNvSpPr>
              <p:nvPr>
                <p:ph idx="1"/>
              </p:nvPr>
            </p:nvSpPr>
            <p:spPr>
              <a:xfrm>
                <a:off x="838200" y="1825625"/>
                <a:ext cx="10744200" cy="1743341"/>
              </a:xfrm>
            </p:spPr>
            <p:txBody>
              <a:bodyPr>
                <a:normAutofit/>
              </a:bodyPr>
              <a:lstStyle/>
              <a:p>
                <a:r>
                  <a:rPr lang="en-US" dirty="0"/>
                  <a:t>[</a:t>
                </a:r>
                <a:r>
                  <a:rPr lang="en-US" b="1" dirty="0">
                    <a:solidFill>
                      <a:srgbClr val="C00000"/>
                    </a:solidFill>
                  </a:rPr>
                  <a:t>Theorem</a:t>
                </a:r>
                <a:r>
                  <a:rPr lang="en-US" dirty="0"/>
                  <a:t>] There is an optimal strategy</a:t>
                </a:r>
                <a:r>
                  <a:rPr lang="en-US" b="1" dirty="0">
                    <a:solidFill>
                      <a:schemeClr val="accent6">
                        <a:lumMod val="75000"/>
                      </a:schemeClr>
                    </a:solidFill>
                  </a:rPr>
                  <a:t> </a:t>
                </a:r>
                <a:r>
                  <a:rPr lang="en-US" dirty="0"/>
                  <a:t>that returns to the </a:t>
                </a:r>
                <a:r>
                  <a:rPr lang="en-US" b="1" dirty="0">
                    <a:solidFill>
                      <a:schemeClr val="accent6">
                        <a:lumMod val="75000"/>
                      </a:schemeClr>
                    </a:solidFill>
                  </a:rPr>
                  <a:t>initial state </a:t>
                </a:r>
                <a:r>
                  <a:rPr lang="en-US" dirty="0"/>
                  <a:t>whenever a new </a:t>
                </a:r>
                <a:r>
                  <a:rPr lang="en-US" b="1" dirty="0">
                    <a:solidFill>
                      <a:schemeClr val="accent6">
                        <a:lumMod val="75000"/>
                      </a:schemeClr>
                    </a:solidFill>
                  </a:rPr>
                  <a:t>checkpoint</a:t>
                </a:r>
                <a:r>
                  <a:rPr lang="en-US" dirty="0"/>
                  <a:t> is defined and </a:t>
                </a:r>
                <a14:m>
                  <m:oMath xmlns:m="http://schemas.openxmlformats.org/officeDocument/2006/math">
                    <m:r>
                      <m:rPr>
                        <m:sty m:val="p"/>
                      </m:rPr>
                      <a:rPr lang="en-US">
                        <a:latin typeface="Cambria Math" panose="02040503050406030204" pitchFamily="18" charset="0"/>
                        <a:ea typeface="Cambria Math" panose="02040503050406030204" pitchFamily="18" charset="0"/>
                      </a:rPr>
                      <m:t>E</m:t>
                    </m:r>
                    <m:d>
                      <m:dPr>
                        <m:begChr m:val="["/>
                        <m:endChr m:val="]"/>
                        <m:ctrlPr>
                          <a:rPr lang="en-US"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𝜏</m:t>
                        </m:r>
                      </m:e>
                    </m:d>
                    <m:r>
                      <a:rPr lang="en-US" b="0" i="1" smtClean="0">
                        <a:latin typeface="Cambria Math" panose="02040503050406030204" pitchFamily="18" charset="0"/>
                        <a:ea typeface="Cambria Math" panose="02040503050406030204" pitchFamily="18" charset="0"/>
                      </a:rPr>
                      <m:t>&lt;</m:t>
                    </m:r>
                    <m:r>
                      <a:rPr lang="en-US" i="1">
                        <a:latin typeface="Cambria Math" panose="02040503050406030204" pitchFamily="18" charset="0"/>
                        <a:ea typeface="Cambria Math" panose="02040503050406030204" pitchFamily="18" charset="0"/>
                      </a:rPr>
                      <m:t>∞</m:t>
                    </m:r>
                  </m:oMath>
                </a14:m>
                <a:r>
                  <a:rPr lang="en-US" dirty="0"/>
                  <a:t>.</a:t>
                </a:r>
              </a:p>
              <a:p>
                <a:pPr lvl="1"/>
                <a:r>
                  <a:rPr lang="en-US" dirty="0">
                    <a:ea typeface="Cambria Math" panose="02040503050406030204" pitchFamily="18" charset="0"/>
                  </a:rPr>
                  <a:t>Random variable </a:t>
                </a:r>
                <a14:m>
                  <m:oMath xmlns:m="http://schemas.openxmlformats.org/officeDocument/2006/math">
                    <m:r>
                      <a:rPr lang="en-US" i="1" dirty="0" smtClean="0">
                        <a:latin typeface="Cambria Math" panose="02040503050406030204" pitchFamily="18" charset="0"/>
                        <a:ea typeface="Cambria Math" panose="02040503050406030204" pitchFamily="18" charset="0"/>
                      </a:rPr>
                      <m:t>𝜏</m:t>
                    </m:r>
                    <m:r>
                      <a:rPr lang="en-US" i="1" dirty="0">
                        <a:latin typeface="Cambria Math" panose="02040503050406030204" pitchFamily="18" charset="0"/>
                        <a:ea typeface="Cambria Math" panose="02040503050406030204" pitchFamily="18" charset="0"/>
                      </a:rPr>
                      <m:t>≥</m:t>
                    </m:r>
                    <m:r>
                      <a:rPr lang="en-US" b="0" i="1" dirty="0" smtClean="0">
                        <a:latin typeface="Cambria Math" panose="02040503050406030204" pitchFamily="18" charset="0"/>
                        <a:ea typeface="Cambria Math" panose="02040503050406030204" pitchFamily="18" charset="0"/>
                      </a:rPr>
                      <m:t>1</m:t>
                    </m:r>
                  </m:oMath>
                </a14:m>
                <a:r>
                  <a:rPr lang="en-US" dirty="0"/>
                  <a:t> denotes the time step checkpoint </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𝑃</m:t>
                        </m:r>
                      </m:e>
                      <m:sub>
                        <m:r>
                          <a:rPr lang="en-US" i="1" dirty="0" smtClean="0">
                            <a:latin typeface="Cambria Math" panose="02040503050406030204" pitchFamily="18" charset="0"/>
                          </a:rPr>
                          <m:t>1</m:t>
                        </m:r>
                      </m:sub>
                    </m:sSub>
                  </m:oMath>
                </a14:m>
                <a:r>
                  <a:rPr lang="en-US" dirty="0"/>
                  <a:t> is defined.</a:t>
                </a:r>
              </a:p>
            </p:txBody>
          </p:sp>
        </mc:Choice>
        <mc:Fallback xmlns="">
          <p:sp>
            <p:nvSpPr>
              <p:cNvPr id="3" name="Content Placeholder 2">
                <a:extLst>
                  <a:ext uri="{FF2B5EF4-FFF2-40B4-BE49-F238E27FC236}">
                    <a16:creationId xmlns:a16="http://schemas.microsoft.com/office/drawing/2014/main" id="{FC8766A6-2575-FB47-ADB5-03D08DE3DCF9}"/>
                  </a:ext>
                </a:extLst>
              </p:cNvPr>
              <p:cNvSpPr>
                <a:spLocks noGrp="1" noRot="1" noChangeAspect="1" noMove="1" noResize="1" noEditPoints="1" noAdjustHandles="1" noChangeArrowheads="1" noChangeShapeType="1" noTextEdit="1"/>
              </p:cNvSpPr>
              <p:nvPr>
                <p:ph idx="1"/>
              </p:nvPr>
            </p:nvSpPr>
            <p:spPr>
              <a:xfrm>
                <a:off x="838200" y="1825625"/>
                <a:ext cx="10744200" cy="1743341"/>
              </a:xfrm>
              <a:blipFill>
                <a:blip r:embed="rId6"/>
                <a:stretch>
                  <a:fillRect l="-1063" t="-57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F58ABDF-F6DB-374E-8495-E886D4321E7C}"/>
              </a:ext>
            </a:extLst>
          </p:cNvPr>
          <p:cNvSpPr>
            <a:spLocks noGrp="1"/>
          </p:cNvSpPr>
          <p:nvPr>
            <p:ph type="sldNum" sz="quarter" idx="12"/>
          </p:nvPr>
        </p:nvSpPr>
        <p:spPr/>
        <p:txBody>
          <a:bodyPr/>
          <a:lstStyle/>
          <a:p>
            <a:fld id="{C0E737A0-9836-0546-90C2-916B04F48200}" type="slidenum">
              <a:rPr lang="en-US" smtClean="0"/>
              <a:t>33</a:t>
            </a:fld>
            <a:endParaRPr lang="en-US"/>
          </a:p>
        </p:txBody>
      </p:sp>
      <p:sp>
        <p:nvSpPr>
          <p:cNvPr id="5" name="Oval 4">
            <a:extLst>
              <a:ext uri="{FF2B5EF4-FFF2-40B4-BE49-F238E27FC236}">
                <a16:creationId xmlns:a16="http://schemas.microsoft.com/office/drawing/2014/main" id="{92383DA6-3E7F-FC43-AFE3-AA415FEDEF97}"/>
              </a:ext>
            </a:extLst>
          </p:cNvPr>
          <p:cNvSpPr/>
          <p:nvPr/>
        </p:nvSpPr>
        <p:spPr>
          <a:xfrm>
            <a:off x="2095973" y="4492894"/>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0</a:t>
            </a:r>
          </a:p>
        </p:txBody>
      </p:sp>
      <p:sp>
        <p:nvSpPr>
          <p:cNvPr id="8" name="Oval 7">
            <a:extLst>
              <a:ext uri="{FF2B5EF4-FFF2-40B4-BE49-F238E27FC236}">
                <a16:creationId xmlns:a16="http://schemas.microsoft.com/office/drawing/2014/main" id="{E51671C2-27C6-0F42-B39C-3176858AE734}"/>
              </a:ext>
            </a:extLst>
          </p:cNvPr>
          <p:cNvSpPr/>
          <p:nvPr/>
        </p:nvSpPr>
        <p:spPr>
          <a:xfrm>
            <a:off x="3541315"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1</a:t>
            </a:r>
          </a:p>
        </p:txBody>
      </p:sp>
      <p:cxnSp>
        <p:nvCxnSpPr>
          <p:cNvPr id="26" name="Straight Arrow Connector 25">
            <a:extLst>
              <a:ext uri="{FF2B5EF4-FFF2-40B4-BE49-F238E27FC236}">
                <a16:creationId xmlns:a16="http://schemas.microsoft.com/office/drawing/2014/main" id="{184F4C83-4B07-C24E-B2B4-D2E3F0421AA2}"/>
              </a:ext>
            </a:extLst>
          </p:cNvPr>
          <p:cNvCxnSpPr>
            <a:cxnSpLocks/>
            <a:stCxn id="8" idx="2"/>
            <a:endCxn id="5" idx="5"/>
          </p:cNvCxnSpPr>
          <p:nvPr/>
        </p:nvCxnSpPr>
        <p:spPr>
          <a:xfrm flipH="1" flipV="1">
            <a:off x="2782027" y="5178948"/>
            <a:ext cx="759288" cy="519589"/>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37" name="Folded Corner 36">
            <a:extLst>
              <a:ext uri="{FF2B5EF4-FFF2-40B4-BE49-F238E27FC236}">
                <a16:creationId xmlns:a16="http://schemas.microsoft.com/office/drawing/2014/main" id="{B855A86D-1C45-8F44-8E4D-49CAAA043233}"/>
              </a:ext>
            </a:extLst>
          </p:cNvPr>
          <p:cNvSpPr/>
          <p:nvPr/>
        </p:nvSpPr>
        <p:spPr>
          <a:xfrm>
            <a:off x="838200" y="4890360"/>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sp>
        <p:nvSpPr>
          <p:cNvPr id="41" name="Folded Corner 40">
            <a:extLst>
              <a:ext uri="{FF2B5EF4-FFF2-40B4-BE49-F238E27FC236}">
                <a16:creationId xmlns:a16="http://schemas.microsoft.com/office/drawing/2014/main" id="{BCE94C7D-D6C4-464D-B652-94131A9B2510}"/>
              </a:ext>
            </a:extLst>
          </p:cNvPr>
          <p:cNvSpPr/>
          <p:nvPr/>
        </p:nvSpPr>
        <p:spPr>
          <a:xfrm>
            <a:off x="2293523" y="5836761"/>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sp>
        <p:nvSpPr>
          <p:cNvPr id="42" name="Oval 41">
            <a:extLst>
              <a:ext uri="{FF2B5EF4-FFF2-40B4-BE49-F238E27FC236}">
                <a16:creationId xmlns:a16="http://schemas.microsoft.com/office/drawing/2014/main" id="{4987F2EF-8DB6-B947-B85C-F6A7DF027CB5}"/>
              </a:ext>
            </a:extLst>
          </p:cNvPr>
          <p:cNvSpPr/>
          <p:nvPr/>
        </p:nvSpPr>
        <p:spPr>
          <a:xfrm>
            <a:off x="7739913"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5</a:t>
            </a:r>
          </a:p>
        </p:txBody>
      </p:sp>
      <p:sp>
        <p:nvSpPr>
          <p:cNvPr id="51" name="Oval 50">
            <a:extLst>
              <a:ext uri="{FF2B5EF4-FFF2-40B4-BE49-F238E27FC236}">
                <a16:creationId xmlns:a16="http://schemas.microsoft.com/office/drawing/2014/main" id="{52D582B6-E318-E743-BEBD-4264535F6F2D}"/>
              </a:ext>
            </a:extLst>
          </p:cNvPr>
          <p:cNvSpPr/>
          <p:nvPr/>
        </p:nvSpPr>
        <p:spPr>
          <a:xfrm>
            <a:off x="4986657"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3</a:t>
            </a:r>
          </a:p>
        </p:txBody>
      </p:sp>
      <p:cxnSp>
        <p:nvCxnSpPr>
          <p:cNvPr id="53" name="Straight Arrow Connector 52">
            <a:extLst>
              <a:ext uri="{FF2B5EF4-FFF2-40B4-BE49-F238E27FC236}">
                <a16:creationId xmlns:a16="http://schemas.microsoft.com/office/drawing/2014/main" id="{F7BA69EA-85BF-0949-8B60-B858653A59A4}"/>
              </a:ext>
            </a:extLst>
          </p:cNvPr>
          <p:cNvCxnSpPr>
            <a:cxnSpLocks/>
            <a:stCxn id="51" idx="2"/>
            <a:endCxn id="8" idx="6"/>
          </p:cNvCxnSpPr>
          <p:nvPr/>
        </p:nvCxnSpPr>
        <p:spPr>
          <a:xfrm flipH="1">
            <a:off x="4345077" y="5698537"/>
            <a:ext cx="641580"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DAA26DFE-4047-E441-85A5-3C89F2E6225C}"/>
              </a:ext>
            </a:extLst>
          </p:cNvPr>
          <p:cNvSpPr/>
          <p:nvPr/>
        </p:nvSpPr>
        <p:spPr>
          <a:xfrm>
            <a:off x="6401583" y="529665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4</a:t>
            </a:r>
          </a:p>
        </p:txBody>
      </p:sp>
      <p:sp>
        <p:nvSpPr>
          <p:cNvPr id="58" name="Oval 57">
            <a:extLst>
              <a:ext uri="{FF2B5EF4-FFF2-40B4-BE49-F238E27FC236}">
                <a16:creationId xmlns:a16="http://schemas.microsoft.com/office/drawing/2014/main" id="{3E92856D-7A4D-3649-831C-DD890A1A0235}"/>
              </a:ext>
            </a:extLst>
          </p:cNvPr>
          <p:cNvSpPr/>
          <p:nvPr/>
        </p:nvSpPr>
        <p:spPr>
          <a:xfrm>
            <a:off x="7779276" y="5298026"/>
            <a:ext cx="803762" cy="803762"/>
          </a:xfrm>
          <a:prstGeom prst="ellipse">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tx1"/>
                </a:solidFill>
              </a:rPr>
              <a:t>6</a:t>
            </a:r>
          </a:p>
        </p:txBody>
      </p:sp>
      <p:sp>
        <p:nvSpPr>
          <p:cNvPr id="59" name="Oval 58">
            <a:extLst>
              <a:ext uri="{FF2B5EF4-FFF2-40B4-BE49-F238E27FC236}">
                <a16:creationId xmlns:a16="http://schemas.microsoft.com/office/drawing/2014/main" id="{52062590-2A30-AB44-BAA0-32645CA0C10B}"/>
              </a:ext>
            </a:extLst>
          </p:cNvPr>
          <p:cNvSpPr/>
          <p:nvPr/>
        </p:nvSpPr>
        <p:spPr>
          <a:xfrm>
            <a:off x="9178438"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7</a:t>
            </a:r>
          </a:p>
        </p:txBody>
      </p:sp>
      <p:cxnSp>
        <p:nvCxnSpPr>
          <p:cNvPr id="60" name="Straight Arrow Connector 59">
            <a:extLst>
              <a:ext uri="{FF2B5EF4-FFF2-40B4-BE49-F238E27FC236}">
                <a16:creationId xmlns:a16="http://schemas.microsoft.com/office/drawing/2014/main" id="{410DF38F-A03B-3E49-B4C2-1DD260639CE4}"/>
              </a:ext>
            </a:extLst>
          </p:cNvPr>
          <p:cNvCxnSpPr>
            <a:cxnSpLocks/>
            <a:stCxn id="42" idx="3"/>
            <a:endCxn id="56" idx="7"/>
          </p:cNvCxnSpPr>
          <p:nvPr/>
        </p:nvCxnSpPr>
        <p:spPr>
          <a:xfrm flipH="1">
            <a:off x="7087637" y="4540564"/>
            <a:ext cx="769984" cy="87380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D7A2FE0B-0EE6-1347-B6FD-024D932B9CBD}"/>
              </a:ext>
            </a:extLst>
          </p:cNvPr>
          <p:cNvCxnSpPr>
            <a:cxnSpLocks/>
            <a:stCxn id="59" idx="2"/>
            <a:endCxn id="42" idx="6"/>
          </p:cNvCxnSpPr>
          <p:nvPr/>
        </p:nvCxnSpPr>
        <p:spPr>
          <a:xfrm flipH="1">
            <a:off x="8543675" y="4256391"/>
            <a:ext cx="634763"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0696025A-F0B0-2C4C-882E-59DD02FF690C}"/>
              </a:ext>
            </a:extLst>
          </p:cNvPr>
          <p:cNvCxnSpPr>
            <a:cxnSpLocks/>
            <a:stCxn id="56" idx="2"/>
            <a:endCxn id="51" idx="6"/>
          </p:cNvCxnSpPr>
          <p:nvPr/>
        </p:nvCxnSpPr>
        <p:spPr>
          <a:xfrm flipH="1">
            <a:off x="5790419" y="5698537"/>
            <a:ext cx="611164" cy="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02C93831-850F-8949-8A81-E9C1B4B936B3}"/>
              </a:ext>
            </a:extLst>
          </p:cNvPr>
          <p:cNvCxnSpPr>
            <a:cxnSpLocks/>
            <a:stCxn id="58" idx="2"/>
            <a:endCxn id="56" idx="6"/>
          </p:cNvCxnSpPr>
          <p:nvPr/>
        </p:nvCxnSpPr>
        <p:spPr>
          <a:xfrm flipH="1" flipV="1">
            <a:off x="7205345" y="5698537"/>
            <a:ext cx="573931" cy="1370"/>
          </a:xfrm>
          <a:prstGeom prst="straightConnector1">
            <a:avLst/>
          </a:prstGeom>
          <a:ln w="635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1" name="Folded Corner 80">
            <a:extLst>
              <a:ext uri="{FF2B5EF4-FFF2-40B4-BE49-F238E27FC236}">
                <a16:creationId xmlns:a16="http://schemas.microsoft.com/office/drawing/2014/main" id="{23C0148F-7B88-B845-A968-E446B9E278EB}"/>
              </a:ext>
            </a:extLst>
          </p:cNvPr>
          <p:cNvSpPr/>
          <p:nvPr/>
        </p:nvSpPr>
        <p:spPr>
          <a:xfrm>
            <a:off x="6640881" y="3633249"/>
            <a:ext cx="1484115"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sp>
        <p:nvSpPr>
          <p:cNvPr id="82" name="Folded Corner 81">
            <a:extLst>
              <a:ext uri="{FF2B5EF4-FFF2-40B4-BE49-F238E27FC236}">
                <a16:creationId xmlns:a16="http://schemas.microsoft.com/office/drawing/2014/main" id="{4E41EA6D-D587-004A-8AA8-55BBB2AF36DA}"/>
              </a:ext>
            </a:extLst>
          </p:cNvPr>
          <p:cNvSpPr/>
          <p:nvPr/>
        </p:nvSpPr>
        <p:spPr>
          <a:xfrm>
            <a:off x="9580319" y="4457875"/>
            <a:ext cx="1455323" cy="519589"/>
          </a:xfrm>
          <a:prstGeom prst="foldedCorner">
            <a:avLst/>
          </a:prstGeom>
        </p:spPr>
        <p:style>
          <a:lnRef idx="2">
            <a:schemeClr val="accent6"/>
          </a:lnRef>
          <a:fillRef idx="1">
            <a:schemeClr val="lt1"/>
          </a:fillRef>
          <a:effectRef idx="0">
            <a:schemeClr val="accent6"/>
          </a:effectRef>
          <a:fontRef idx="minor">
            <a:schemeClr val="dk1"/>
          </a:fontRef>
        </p:style>
        <p:txBody>
          <a:bodyPr rtlCol="0" anchor="ctr"/>
          <a:lstStyle/>
          <a:p>
            <a:r>
              <a:rPr lang="en-US" dirty="0"/>
              <a:t>Checkpoint</a:t>
            </a:r>
          </a:p>
        </p:txBody>
      </p:sp>
      <p:sp>
        <p:nvSpPr>
          <p:cNvPr id="6" name="Rounded Rectangle 5">
            <a:extLst>
              <a:ext uri="{FF2B5EF4-FFF2-40B4-BE49-F238E27FC236}">
                <a16:creationId xmlns:a16="http://schemas.microsoft.com/office/drawing/2014/main" id="{2A4C2B92-8875-C540-895D-31ACBC27E548}"/>
              </a:ext>
            </a:extLst>
          </p:cNvPr>
          <p:cNvSpPr/>
          <p:nvPr/>
        </p:nvSpPr>
        <p:spPr>
          <a:xfrm>
            <a:off x="7372836" y="2183892"/>
            <a:ext cx="1607118" cy="489553"/>
          </a:xfrm>
          <a:prstGeom prst="roundRect">
            <a:avLst/>
          </a:prstGeom>
          <a:solidFill>
            <a:schemeClr val="accent6">
              <a:lumMod val="5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5CD77FCB-0810-4A4C-AB1E-D0DB52B5CDCC}"/>
              </a:ext>
            </a:extLst>
          </p:cNvPr>
          <p:cNvGrpSpPr/>
          <p:nvPr/>
        </p:nvGrpSpPr>
        <p:grpSpPr>
          <a:xfrm>
            <a:off x="2899735" y="3854510"/>
            <a:ext cx="2865297" cy="1559854"/>
            <a:chOff x="2899735" y="3854510"/>
            <a:chExt cx="2865297" cy="1559854"/>
          </a:xfrm>
        </p:grpSpPr>
        <p:sp>
          <p:nvSpPr>
            <p:cNvPr id="44" name="Oval 43">
              <a:extLst>
                <a:ext uri="{FF2B5EF4-FFF2-40B4-BE49-F238E27FC236}">
                  <a16:creationId xmlns:a16="http://schemas.microsoft.com/office/drawing/2014/main" id="{F9E0950B-A8CF-2B4D-B471-DDCC197A4916}"/>
                </a:ext>
              </a:extLst>
            </p:cNvPr>
            <p:cNvSpPr/>
            <p:nvPr/>
          </p:nvSpPr>
          <p:spPr>
            <a:xfrm>
              <a:off x="4961270" y="3854510"/>
              <a:ext cx="803762" cy="803762"/>
            </a:xfrm>
            <a:prstGeom prst="ellipse">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tx1"/>
                  </a:solidFill>
                </a:rPr>
                <a:t>2</a:t>
              </a:r>
            </a:p>
          </p:txBody>
        </p:sp>
        <p:cxnSp>
          <p:nvCxnSpPr>
            <p:cNvPr id="45" name="Straight Arrow Connector 44">
              <a:extLst>
                <a:ext uri="{FF2B5EF4-FFF2-40B4-BE49-F238E27FC236}">
                  <a16:creationId xmlns:a16="http://schemas.microsoft.com/office/drawing/2014/main" id="{E6FD052D-7E8A-DF44-88D2-475795140798}"/>
                </a:ext>
              </a:extLst>
            </p:cNvPr>
            <p:cNvCxnSpPr>
              <a:cxnSpLocks/>
              <a:stCxn id="44" idx="2"/>
            </p:cNvCxnSpPr>
            <p:nvPr/>
          </p:nvCxnSpPr>
          <p:spPr>
            <a:xfrm flipH="1">
              <a:off x="2899735" y="4256391"/>
              <a:ext cx="2061535" cy="638384"/>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70C1E47-1D06-EC49-9885-5A1CED322D2F}"/>
                </a:ext>
              </a:extLst>
            </p:cNvPr>
            <p:cNvCxnSpPr>
              <a:cxnSpLocks/>
              <a:stCxn id="44" idx="3"/>
            </p:cNvCxnSpPr>
            <p:nvPr/>
          </p:nvCxnSpPr>
          <p:spPr>
            <a:xfrm flipH="1">
              <a:off x="4227369" y="4540564"/>
              <a:ext cx="851609" cy="873800"/>
            </a:xfrm>
            <a:prstGeom prst="straightConnector1">
              <a:avLst/>
            </a:prstGeom>
            <a:ln w="12700">
              <a:solidFill>
                <a:schemeClr val="accent1"/>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83187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ipe(down)">
                                      <p:cBhvr>
                                        <p:cTn id="7" dur="580">
                                          <p:stCondLst>
                                            <p:cond delay="0"/>
                                          </p:stCondLst>
                                        </p:cTn>
                                        <p:tgtEl>
                                          <p:spTgt spid="3074"/>
                                        </p:tgtEl>
                                      </p:cBhvr>
                                    </p:animEffect>
                                    <p:anim calcmode="lin" valueType="num">
                                      <p:cBhvr>
                                        <p:cTn id="8" dur="1822" tmFilter="0,0; 0.14,0.36; 0.43,0.73; 0.71,0.91; 1.0,1.0">
                                          <p:stCondLst>
                                            <p:cond delay="0"/>
                                          </p:stCondLst>
                                        </p:cTn>
                                        <p:tgtEl>
                                          <p:spTgt spid="307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07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07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07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074"/>
                                        </p:tgtEl>
                                        <p:attrNameLst>
                                          <p:attrName>ppt_y</p:attrName>
                                        </p:attrNameLst>
                                      </p:cBhvr>
                                      <p:tavLst>
                                        <p:tav tm="0" fmla="#ppt_y-sin(pi*$)/81">
                                          <p:val>
                                            <p:fltVal val="0"/>
                                          </p:val>
                                        </p:tav>
                                        <p:tav tm="100000">
                                          <p:val>
                                            <p:fltVal val="1"/>
                                          </p:val>
                                        </p:tav>
                                      </p:tavLst>
                                    </p:anim>
                                    <p:animScale>
                                      <p:cBhvr>
                                        <p:cTn id="13" dur="26">
                                          <p:stCondLst>
                                            <p:cond delay="650"/>
                                          </p:stCondLst>
                                        </p:cTn>
                                        <p:tgtEl>
                                          <p:spTgt spid="3074"/>
                                        </p:tgtEl>
                                      </p:cBhvr>
                                      <p:to x="100000" y="60000"/>
                                    </p:animScale>
                                    <p:animScale>
                                      <p:cBhvr>
                                        <p:cTn id="14" dur="166" decel="50000">
                                          <p:stCondLst>
                                            <p:cond delay="676"/>
                                          </p:stCondLst>
                                        </p:cTn>
                                        <p:tgtEl>
                                          <p:spTgt spid="3074"/>
                                        </p:tgtEl>
                                      </p:cBhvr>
                                      <p:to x="100000" y="100000"/>
                                    </p:animScale>
                                    <p:animScale>
                                      <p:cBhvr>
                                        <p:cTn id="15" dur="26">
                                          <p:stCondLst>
                                            <p:cond delay="1312"/>
                                          </p:stCondLst>
                                        </p:cTn>
                                        <p:tgtEl>
                                          <p:spTgt spid="3074"/>
                                        </p:tgtEl>
                                      </p:cBhvr>
                                      <p:to x="100000" y="80000"/>
                                    </p:animScale>
                                    <p:animScale>
                                      <p:cBhvr>
                                        <p:cTn id="16" dur="166" decel="50000">
                                          <p:stCondLst>
                                            <p:cond delay="1338"/>
                                          </p:stCondLst>
                                        </p:cTn>
                                        <p:tgtEl>
                                          <p:spTgt spid="3074"/>
                                        </p:tgtEl>
                                      </p:cBhvr>
                                      <p:to x="100000" y="100000"/>
                                    </p:animScale>
                                    <p:animScale>
                                      <p:cBhvr>
                                        <p:cTn id="17" dur="26">
                                          <p:stCondLst>
                                            <p:cond delay="1642"/>
                                          </p:stCondLst>
                                        </p:cTn>
                                        <p:tgtEl>
                                          <p:spTgt spid="3074"/>
                                        </p:tgtEl>
                                      </p:cBhvr>
                                      <p:to x="100000" y="90000"/>
                                    </p:animScale>
                                    <p:animScale>
                                      <p:cBhvr>
                                        <p:cTn id="18" dur="166" decel="50000">
                                          <p:stCondLst>
                                            <p:cond delay="1668"/>
                                          </p:stCondLst>
                                        </p:cTn>
                                        <p:tgtEl>
                                          <p:spTgt spid="3074"/>
                                        </p:tgtEl>
                                      </p:cBhvr>
                                      <p:to x="100000" y="100000"/>
                                    </p:animScale>
                                    <p:animScale>
                                      <p:cBhvr>
                                        <p:cTn id="19" dur="26">
                                          <p:stCondLst>
                                            <p:cond delay="1808"/>
                                          </p:stCondLst>
                                        </p:cTn>
                                        <p:tgtEl>
                                          <p:spTgt spid="3074"/>
                                        </p:tgtEl>
                                      </p:cBhvr>
                                      <p:to x="100000" y="95000"/>
                                    </p:animScale>
                                    <p:animScale>
                                      <p:cBhvr>
                                        <p:cTn id="20" dur="166" decel="50000">
                                          <p:stCondLst>
                                            <p:cond delay="1834"/>
                                          </p:stCondLst>
                                        </p:cTn>
                                        <p:tgtEl>
                                          <p:spTgt spid="307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DA102-402F-E049-BDB2-CDDE0D7D27F5}"/>
              </a:ext>
            </a:extLst>
          </p:cNvPr>
          <p:cNvSpPr>
            <a:spLocks noGrp="1"/>
          </p:cNvSpPr>
          <p:nvPr>
            <p:ph type="title"/>
          </p:nvPr>
        </p:nvSpPr>
        <p:spPr/>
        <p:txBody>
          <a:bodyPr/>
          <a:lstStyle/>
          <a:p>
            <a:r>
              <a:rPr lang="en-US" dirty="0"/>
              <a:t>Main results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2422A9A-DB32-B549-9AF6-C29B457C104B}"/>
                  </a:ext>
                </a:extLst>
              </p:cNvPr>
              <p:cNvSpPr>
                <a:spLocks noGrp="1"/>
              </p:cNvSpPr>
              <p:nvPr>
                <p:ph idx="1"/>
              </p:nvPr>
            </p:nvSpPr>
            <p:spPr>
              <a:xfrm>
                <a:off x="838199" y="1825624"/>
                <a:ext cx="10985205" cy="2778425"/>
              </a:xfrm>
            </p:spPr>
            <p:txBody>
              <a:bodyPr>
                <a:noAutofit/>
              </a:bodyPr>
              <a:lstStyle/>
              <a:p>
                <a:pPr>
                  <a:buFont typeface="Wingdings" pitchFamily="2" charset="2"/>
                  <a:buChar char="Ø"/>
                </a:pPr>
                <a:r>
                  <a:rPr lang="en-US" dirty="0">
                    <a:solidFill>
                      <a:schemeClr val="tx1"/>
                    </a:solidFill>
                  </a:rPr>
                  <a:t>Honest mining </a:t>
                </a:r>
                <a:r>
                  <a:rPr lang="en-US" b="1" dirty="0">
                    <a:solidFill>
                      <a:srgbClr val="C00000"/>
                    </a:solidFill>
                  </a:rPr>
                  <a:t>IS</a:t>
                </a:r>
                <a:r>
                  <a:rPr lang="en-US" dirty="0">
                    <a:solidFill>
                      <a:schemeClr val="tx1"/>
                    </a:solidFill>
                  </a:rPr>
                  <a:t> a</a:t>
                </a:r>
                <a:r>
                  <a:rPr lang="en-US" b="1" dirty="0">
                    <a:solidFill>
                      <a:schemeClr val="tx1"/>
                    </a:solidFill>
                  </a:rPr>
                  <a:t> Nash equilibrium </a:t>
                </a:r>
                <a:r>
                  <a:rPr lang="en-US" dirty="0">
                    <a:solidFill>
                      <a:schemeClr val="tx1"/>
                    </a:solidFill>
                  </a:rPr>
                  <a:t>if all miners own at most </a:t>
                </a:r>
                <a14:m>
                  <m:oMath xmlns:m="http://schemas.openxmlformats.org/officeDocument/2006/math">
                    <m:r>
                      <a:rPr lang="en-US" b="0" i="1">
                        <a:solidFill>
                          <a:schemeClr val="tx1"/>
                        </a:solidFill>
                        <a:latin typeface="Cambria Math" panose="02040503050406030204" pitchFamily="18" charset="0"/>
                        <a:ea typeface="Cambria Math" panose="02040503050406030204" pitchFamily="18" charset="0"/>
                      </a:rPr>
                      <m:t>30</m:t>
                    </m:r>
                    <m:r>
                      <a:rPr lang="en-US" b="0" i="1" smtClean="0">
                        <a:solidFill>
                          <a:schemeClr val="tx1"/>
                        </a:solidFill>
                        <a:latin typeface="Cambria Math" panose="02040503050406030204" pitchFamily="18" charset="0"/>
                        <a:ea typeface="Cambria Math" panose="02040503050406030204" pitchFamily="18" charset="0"/>
                      </a:rPr>
                      <m:t>.</m:t>
                    </m:r>
                    <m:r>
                      <a:rPr lang="en-US" b="0" i="1">
                        <a:solidFill>
                          <a:schemeClr val="tx1"/>
                        </a:solidFill>
                        <a:latin typeface="Cambria Math" panose="02040503050406030204" pitchFamily="18" charset="0"/>
                        <a:ea typeface="Cambria Math" panose="02040503050406030204" pitchFamily="18" charset="0"/>
                      </a:rPr>
                      <m:t>8</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of currency.</a:t>
                </a:r>
              </a:p>
              <a:p>
                <a:pPr>
                  <a:buFont typeface="Wingdings" pitchFamily="2" charset="2"/>
                  <a:buChar char="Ø"/>
                </a:pPr>
                <a:r>
                  <a:rPr lang="en-US" dirty="0">
                    <a:solidFill>
                      <a:schemeClr val="tx1"/>
                    </a:solidFill>
                  </a:rPr>
                  <a:t>Honest mining </a:t>
                </a:r>
                <a:r>
                  <a:rPr lang="en-US" b="1" dirty="0">
                    <a:solidFill>
                      <a:srgbClr val="C00000"/>
                    </a:solidFill>
                  </a:rPr>
                  <a:t>IS</a:t>
                </a:r>
                <a:r>
                  <a:rPr lang="en-US" dirty="0">
                    <a:solidFill>
                      <a:srgbClr val="C00000"/>
                    </a:solidFill>
                  </a:rPr>
                  <a:t> </a:t>
                </a:r>
                <a:r>
                  <a:rPr lang="en-US" b="1" dirty="0">
                    <a:solidFill>
                      <a:srgbClr val="C00000"/>
                    </a:solidFill>
                  </a:rPr>
                  <a:t>NOT</a:t>
                </a:r>
                <a:r>
                  <a:rPr lang="en-US" dirty="0">
                    <a:solidFill>
                      <a:srgbClr val="C00000"/>
                    </a:solidFill>
                  </a:rPr>
                  <a:t> </a:t>
                </a:r>
                <a:r>
                  <a:rPr lang="en-US" dirty="0">
                    <a:solidFill>
                      <a:schemeClr val="tx1"/>
                    </a:solidFill>
                  </a:rPr>
                  <a:t>a </a:t>
                </a:r>
                <a:r>
                  <a:rPr lang="en-US" b="1" dirty="0">
                    <a:solidFill>
                      <a:schemeClr val="tx1"/>
                    </a:solidFill>
                  </a:rPr>
                  <a:t>Nash equilibrium</a:t>
                </a:r>
                <a:r>
                  <a:rPr lang="en-US" dirty="0">
                    <a:solidFill>
                      <a:schemeClr val="tx1"/>
                    </a:solidFill>
                  </a:rPr>
                  <a:t> if some miner owns more than</a:t>
                </a:r>
                <a:r>
                  <a:rPr lang="en-US" dirty="0">
                    <a:solidFill>
                      <a:schemeClr val="tx1"/>
                    </a:solidFill>
                    <a:ea typeface="Cambria Math" panose="02040503050406030204" pitchFamily="18" charset="0"/>
                  </a:rPr>
                  <a:t> </a:t>
                </a:r>
                <a14:m>
                  <m:oMath xmlns:m="http://schemas.openxmlformats.org/officeDocument/2006/math">
                    <m:r>
                      <a:rPr lang="en-US" i="1">
                        <a:solidFill>
                          <a:schemeClr val="tx1"/>
                        </a:solidFill>
                        <a:latin typeface="Cambria Math" panose="02040503050406030204" pitchFamily="18" charset="0"/>
                        <a:ea typeface="Cambria Math" panose="02040503050406030204" pitchFamily="18" charset="0"/>
                      </a:rPr>
                      <m:t>32</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7</m:t>
                    </m:r>
                    <m:r>
                      <a:rPr lang="en-US" b="0" i="1" smtClean="0">
                        <a:solidFill>
                          <a:schemeClr val="tx1"/>
                        </a:solidFill>
                        <a:latin typeface="Cambria Math" panose="02040503050406030204" pitchFamily="18" charset="0"/>
                        <a:ea typeface="Cambria Math" panose="02040503050406030204" pitchFamily="18" charset="0"/>
                      </a:rPr>
                      <m:t>%</m:t>
                    </m:r>
                  </m:oMath>
                </a14:m>
                <a:r>
                  <a:rPr lang="en-US" dirty="0">
                    <a:solidFill>
                      <a:schemeClr val="tx1"/>
                    </a:solidFill>
                  </a:rPr>
                  <a:t> of the currency.</a:t>
                </a:r>
              </a:p>
            </p:txBody>
          </p:sp>
        </mc:Choice>
        <mc:Fallback xmlns="">
          <p:sp>
            <p:nvSpPr>
              <p:cNvPr id="3" name="Content Placeholder 2">
                <a:extLst>
                  <a:ext uri="{FF2B5EF4-FFF2-40B4-BE49-F238E27FC236}">
                    <a16:creationId xmlns:a16="http://schemas.microsoft.com/office/drawing/2014/main" id="{82422A9A-DB32-B549-9AF6-C29B457C104B}"/>
                  </a:ext>
                </a:extLst>
              </p:cNvPr>
              <p:cNvSpPr>
                <a:spLocks noGrp="1" noRot="1" noChangeAspect="1" noMove="1" noResize="1" noEditPoints="1" noAdjustHandles="1" noChangeArrowheads="1" noChangeShapeType="1" noTextEdit="1"/>
              </p:cNvSpPr>
              <p:nvPr>
                <p:ph idx="1"/>
              </p:nvPr>
            </p:nvSpPr>
            <p:spPr>
              <a:xfrm>
                <a:off x="838199" y="1825624"/>
                <a:ext cx="10985205" cy="2778425"/>
              </a:xfrm>
              <a:blipFill>
                <a:blip r:embed="rId6"/>
                <a:stretch>
                  <a:fillRect l="-923" t="-3636" r="-46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BD5AFCE1-6EF4-9445-8327-D298B8E4DAD9}"/>
              </a:ext>
            </a:extLst>
          </p:cNvPr>
          <p:cNvSpPr>
            <a:spLocks noGrp="1"/>
          </p:cNvSpPr>
          <p:nvPr>
            <p:ph type="sldNum" sz="quarter" idx="12"/>
          </p:nvPr>
        </p:nvSpPr>
        <p:spPr/>
        <p:txBody>
          <a:bodyPr/>
          <a:lstStyle/>
          <a:p>
            <a:fld id="{C0E737A0-9836-0546-90C2-916B04F48200}" type="slidenum">
              <a:rPr lang="en-US" smtClean="0"/>
              <a:t>34</a:t>
            </a:fld>
            <a:endParaRPr lang="en-US" dirty="0"/>
          </a:p>
        </p:txBody>
      </p:sp>
      <p:grpSp>
        <p:nvGrpSpPr>
          <p:cNvPr id="15" name="Group 14">
            <a:extLst>
              <a:ext uri="{FF2B5EF4-FFF2-40B4-BE49-F238E27FC236}">
                <a16:creationId xmlns:a16="http://schemas.microsoft.com/office/drawing/2014/main" id="{96E9D80D-959C-8943-A260-CBA19D96CE04}"/>
              </a:ext>
            </a:extLst>
          </p:cNvPr>
          <p:cNvGrpSpPr/>
          <p:nvPr/>
        </p:nvGrpSpPr>
        <p:grpSpPr>
          <a:xfrm>
            <a:off x="7028414" y="5087446"/>
            <a:ext cx="957313" cy="655575"/>
            <a:chOff x="8027480" y="5087446"/>
            <a:chExt cx="957313" cy="655575"/>
          </a:xfrm>
        </p:grpSpPr>
        <p:sp>
          <p:nvSpPr>
            <p:cNvPr id="8" name="Oval 7">
              <a:extLst>
                <a:ext uri="{FF2B5EF4-FFF2-40B4-BE49-F238E27FC236}">
                  <a16:creationId xmlns:a16="http://schemas.microsoft.com/office/drawing/2014/main" id="{944B4069-6A75-F64B-B95F-E83FB13F2FE0}"/>
                </a:ext>
              </a:extLst>
            </p:cNvPr>
            <p:cNvSpPr/>
            <p:nvPr/>
          </p:nvSpPr>
          <p:spPr>
            <a:xfrm>
              <a:off x="8324196" y="5087446"/>
              <a:ext cx="162046" cy="162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TextBox 8">
              <a:extLst>
                <a:ext uri="{FF2B5EF4-FFF2-40B4-BE49-F238E27FC236}">
                  <a16:creationId xmlns:a16="http://schemas.microsoft.com/office/drawing/2014/main" id="{3B54A13F-415A-5948-BC71-581E2265AFA2}"/>
                </a:ext>
              </a:extLst>
            </p:cNvPr>
            <p:cNvSpPr txBox="1"/>
            <p:nvPr/>
          </p:nvSpPr>
          <p:spPr>
            <a:xfrm>
              <a:off x="8027480" y="5281356"/>
              <a:ext cx="957313" cy="461665"/>
            </a:xfrm>
            <a:prstGeom prst="rect">
              <a:avLst/>
            </a:prstGeom>
            <a:noFill/>
          </p:spPr>
          <p:txBody>
            <a:bodyPr wrap="none" rtlCol="0">
              <a:spAutoFit/>
            </a:bodyPr>
            <a:lstStyle/>
            <a:p>
              <a:r>
                <a:rPr lang="en-US" sz="2400" b="1" dirty="0">
                  <a:solidFill>
                    <a:schemeClr val="accent6">
                      <a:lumMod val="75000"/>
                    </a:schemeClr>
                  </a:solidFill>
                </a:rPr>
                <a:t>32.7%</a:t>
              </a:r>
            </a:p>
          </p:txBody>
        </p:sp>
      </p:grpSp>
      <p:grpSp>
        <p:nvGrpSpPr>
          <p:cNvPr id="20" name="Group 19">
            <a:extLst>
              <a:ext uri="{FF2B5EF4-FFF2-40B4-BE49-F238E27FC236}">
                <a16:creationId xmlns:a16="http://schemas.microsoft.com/office/drawing/2014/main" id="{57331E47-25CE-D748-BE8C-AB5FBCD56C9E}"/>
              </a:ext>
            </a:extLst>
          </p:cNvPr>
          <p:cNvGrpSpPr/>
          <p:nvPr/>
        </p:nvGrpSpPr>
        <p:grpSpPr>
          <a:xfrm>
            <a:off x="8131954" y="4686251"/>
            <a:ext cx="1613327" cy="1466878"/>
            <a:chOff x="9131020" y="4686251"/>
            <a:chExt cx="1613327" cy="1466878"/>
          </a:xfrm>
        </p:grpSpPr>
        <p:sp>
          <p:nvSpPr>
            <p:cNvPr id="10" name="Oval 9">
              <a:extLst>
                <a:ext uri="{FF2B5EF4-FFF2-40B4-BE49-F238E27FC236}">
                  <a16:creationId xmlns:a16="http://schemas.microsoft.com/office/drawing/2014/main" id="{C60AD41F-7F82-7F46-9D16-7F264DB8F875}"/>
                </a:ext>
              </a:extLst>
            </p:cNvPr>
            <p:cNvSpPr/>
            <p:nvPr/>
          </p:nvSpPr>
          <p:spPr>
            <a:xfrm>
              <a:off x="9812041" y="5108317"/>
              <a:ext cx="162046" cy="162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637AF4-7DF1-1C40-BE2E-6E0BD2A76A75}"/>
                    </a:ext>
                  </a:extLst>
                </p:cNvPr>
                <p:cNvSpPr txBox="1"/>
                <p:nvPr/>
              </p:nvSpPr>
              <p:spPr>
                <a:xfrm>
                  <a:off x="9387507" y="5288300"/>
                  <a:ext cx="109998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32</m:t>
                        </m:r>
                        <m:r>
                          <a:rPr lang="en-US" sz="2400" b="0" i="1" dirty="0" smtClean="0">
                            <a:latin typeface="Cambria Math" panose="02040503050406030204" pitchFamily="18" charset="0"/>
                          </a:rPr>
                          <m:t>.</m:t>
                        </m:r>
                        <m:r>
                          <a:rPr lang="en-US" sz="2400" i="1" dirty="0" smtClean="0">
                            <a:latin typeface="Cambria Math" panose="02040503050406030204" pitchFamily="18" charset="0"/>
                          </a:rPr>
                          <m:t>9</m:t>
                        </m:r>
                        <m:r>
                          <a:rPr lang="en-US" sz="2400" b="0" i="1" dirty="0" smtClean="0">
                            <a:latin typeface="Cambria Math" panose="02040503050406030204" pitchFamily="18" charset="0"/>
                          </a:rPr>
                          <m:t>%</m:t>
                        </m:r>
                      </m:oMath>
                    </m:oMathPara>
                  </a14:m>
                  <a:endParaRPr lang="en-US" sz="2400" dirty="0"/>
                </a:p>
              </p:txBody>
            </p:sp>
          </mc:Choice>
          <mc:Fallback xmlns="">
            <p:sp>
              <p:nvSpPr>
                <p:cNvPr id="11" name="TextBox 10">
                  <a:extLst>
                    <a:ext uri="{FF2B5EF4-FFF2-40B4-BE49-F238E27FC236}">
                      <a16:creationId xmlns:a16="http://schemas.microsoft.com/office/drawing/2014/main" id="{5C637AF4-7DF1-1C40-BE2E-6E0BD2A76A75}"/>
                    </a:ext>
                  </a:extLst>
                </p:cNvPr>
                <p:cNvSpPr txBox="1">
                  <a:spLocks noRot="1" noChangeAspect="1" noMove="1" noResize="1" noEditPoints="1" noAdjustHandles="1" noChangeArrowheads="1" noChangeShapeType="1" noTextEdit="1"/>
                </p:cNvSpPr>
                <p:nvPr/>
              </p:nvSpPr>
              <p:spPr>
                <a:xfrm>
                  <a:off x="9387507" y="5288300"/>
                  <a:ext cx="1099981" cy="461665"/>
                </a:xfrm>
                <a:prstGeom prst="rect">
                  <a:avLst/>
                </a:prstGeom>
                <a:blipFill>
                  <a:blip r:embed="rId7"/>
                  <a:stretch>
                    <a:fillRect/>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E11C3796-8A00-864C-B7E6-6E81348D10CE}"/>
                </a:ext>
              </a:extLst>
            </p:cNvPr>
            <p:cNvSpPr txBox="1"/>
            <p:nvPr/>
          </p:nvSpPr>
          <p:spPr>
            <a:xfrm>
              <a:off x="9131020" y="4686251"/>
              <a:ext cx="1613327" cy="369332"/>
            </a:xfrm>
            <a:prstGeom prst="rect">
              <a:avLst/>
            </a:prstGeom>
            <a:noFill/>
          </p:spPr>
          <p:txBody>
            <a:bodyPr wrap="none" rtlCol="0">
              <a:spAutoFit/>
            </a:bodyPr>
            <a:lstStyle/>
            <a:p>
              <a:r>
                <a:rPr lang="en-US" b="0" dirty="0" err="1">
                  <a:ea typeface="Cambria Math" panose="02040503050406030204" pitchFamily="18" charset="0"/>
                </a:rPr>
                <a:t>PoW</a:t>
              </a:r>
              <a:r>
                <a:rPr lang="en-US" b="0" dirty="0">
                  <a:ea typeface="Cambria Math" panose="02040503050406030204" pitchFamily="18" charset="0"/>
                </a:rPr>
                <a:t> Threshold</a:t>
              </a:r>
              <a:endParaRPr lang="en-US" dirty="0"/>
            </a:p>
          </p:txBody>
        </p:sp>
        <p:sp>
          <p:nvSpPr>
            <p:cNvPr id="21" name="Rectangle 20">
              <a:extLst>
                <a:ext uri="{FF2B5EF4-FFF2-40B4-BE49-F238E27FC236}">
                  <a16:creationId xmlns:a16="http://schemas.microsoft.com/office/drawing/2014/main" id="{932487C6-9741-5B4E-8D9E-FA33416C6C70}"/>
                </a:ext>
              </a:extLst>
            </p:cNvPr>
            <p:cNvSpPr/>
            <p:nvPr/>
          </p:nvSpPr>
          <p:spPr>
            <a:xfrm>
              <a:off x="9285225" y="5691464"/>
              <a:ext cx="1326004" cy="461665"/>
            </a:xfrm>
            <a:prstGeom prst="rect">
              <a:avLst/>
            </a:prstGeom>
          </p:spPr>
          <p:txBody>
            <a:bodyPr wrap="none">
              <a:spAutoFit/>
            </a:bodyPr>
            <a:lstStyle/>
            <a:p>
              <a:r>
                <a:rPr lang="en-US" sz="2400" dirty="0"/>
                <a:t>[</a:t>
              </a:r>
              <a:r>
                <a:rPr lang="en-US" sz="2400" dirty="0">
                  <a:solidFill>
                    <a:schemeClr val="accent2">
                      <a:lumMod val="75000"/>
                    </a:schemeClr>
                  </a:solidFill>
                </a:rPr>
                <a:t>SSZ ‘16</a:t>
              </a:r>
              <a:r>
                <a:rPr lang="en-US" sz="2400" dirty="0"/>
                <a:t>] </a:t>
              </a:r>
            </a:p>
          </p:txBody>
        </p:sp>
      </p:grpSp>
      <p:grpSp>
        <p:nvGrpSpPr>
          <p:cNvPr id="5" name="Group 4">
            <a:extLst>
              <a:ext uri="{FF2B5EF4-FFF2-40B4-BE49-F238E27FC236}">
                <a16:creationId xmlns:a16="http://schemas.microsoft.com/office/drawing/2014/main" id="{51559025-19E5-2A47-A32A-25979CEC4652}"/>
              </a:ext>
            </a:extLst>
          </p:cNvPr>
          <p:cNvGrpSpPr/>
          <p:nvPr/>
        </p:nvGrpSpPr>
        <p:grpSpPr>
          <a:xfrm>
            <a:off x="879358" y="4626824"/>
            <a:ext cx="4310964" cy="1468115"/>
            <a:chOff x="879358" y="4626824"/>
            <a:chExt cx="4310964" cy="1468115"/>
          </a:xfrm>
        </p:grpSpPr>
        <p:sp>
          <p:nvSpPr>
            <p:cNvPr id="14" name="Rectangle 13">
              <a:extLst>
                <a:ext uri="{FF2B5EF4-FFF2-40B4-BE49-F238E27FC236}">
                  <a16:creationId xmlns:a16="http://schemas.microsoft.com/office/drawing/2014/main" id="{8465389E-7755-6242-BADB-08B84D3360A3}"/>
                </a:ext>
              </a:extLst>
            </p:cNvPr>
            <p:cNvSpPr/>
            <p:nvPr/>
          </p:nvSpPr>
          <p:spPr>
            <a:xfrm>
              <a:off x="1372590" y="5633274"/>
              <a:ext cx="1685077" cy="461665"/>
            </a:xfrm>
            <a:prstGeom prst="rect">
              <a:avLst/>
            </a:prstGeom>
          </p:spPr>
          <p:txBody>
            <a:bodyPr wrap="none">
              <a:spAutoFit/>
            </a:bodyPr>
            <a:lstStyle/>
            <a:p>
              <a:r>
                <a:rPr lang="en-US" sz="2400" dirty="0"/>
                <a:t>[</a:t>
              </a:r>
              <a:r>
                <a:rPr lang="en-US" sz="2400" dirty="0">
                  <a:solidFill>
                    <a:schemeClr val="accent2">
                      <a:lumMod val="75000"/>
                    </a:schemeClr>
                  </a:solidFill>
                </a:rPr>
                <a:t>CNPW ‘18</a:t>
              </a:r>
              <a:r>
                <a:rPr lang="en-US" sz="2400" dirty="0"/>
                <a:t>] </a:t>
              </a:r>
            </a:p>
          </p:txBody>
        </p:sp>
        <p:sp>
          <p:nvSpPr>
            <p:cNvPr id="16" name="Oval 15">
              <a:extLst>
                <a:ext uri="{FF2B5EF4-FFF2-40B4-BE49-F238E27FC236}">
                  <a16:creationId xmlns:a16="http://schemas.microsoft.com/office/drawing/2014/main" id="{5C5787AB-4C0D-7B4F-87A1-7F8ABB29B5FC}"/>
                </a:ext>
              </a:extLst>
            </p:cNvPr>
            <p:cNvSpPr/>
            <p:nvPr/>
          </p:nvSpPr>
          <p:spPr>
            <a:xfrm>
              <a:off x="2007431" y="5087446"/>
              <a:ext cx="162046" cy="162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7206D499-52CA-1C41-8CF9-C1AF4ED0C2EA}"/>
                </a:ext>
              </a:extLst>
            </p:cNvPr>
            <p:cNvSpPr txBox="1"/>
            <p:nvPr/>
          </p:nvSpPr>
          <p:spPr>
            <a:xfrm>
              <a:off x="1905571" y="5281356"/>
              <a:ext cx="559769" cy="461665"/>
            </a:xfrm>
            <a:prstGeom prst="rect">
              <a:avLst/>
            </a:prstGeom>
            <a:noFill/>
          </p:spPr>
          <p:txBody>
            <a:bodyPr wrap="none" rtlCol="0">
              <a:spAutoFit/>
            </a:bodyPr>
            <a:lstStyle/>
            <a:p>
              <a:r>
                <a:rPr lang="en-US" sz="2400" dirty="0"/>
                <a:t>0%</a:t>
              </a:r>
            </a:p>
          </p:txBody>
        </p:sp>
        <p:sp>
          <p:nvSpPr>
            <p:cNvPr id="22" name="TextBox 21">
              <a:extLst>
                <a:ext uri="{FF2B5EF4-FFF2-40B4-BE49-F238E27FC236}">
                  <a16:creationId xmlns:a16="http://schemas.microsoft.com/office/drawing/2014/main" id="{765CA866-6FD9-7944-BC19-DCB5F919014E}"/>
                </a:ext>
              </a:extLst>
            </p:cNvPr>
            <p:cNvSpPr txBox="1"/>
            <p:nvPr/>
          </p:nvSpPr>
          <p:spPr>
            <a:xfrm>
              <a:off x="879358" y="4626824"/>
              <a:ext cx="4310964" cy="369332"/>
            </a:xfrm>
            <a:prstGeom prst="rect">
              <a:avLst/>
            </a:prstGeom>
            <a:noFill/>
          </p:spPr>
          <p:txBody>
            <a:bodyPr wrap="square" rtlCol="0">
              <a:spAutoFit/>
            </a:bodyPr>
            <a:lstStyle/>
            <a:p>
              <a:r>
                <a:rPr lang="en-US" dirty="0" err="1"/>
                <a:t>PoS</a:t>
              </a:r>
              <a:r>
                <a:rPr lang="en-US" dirty="0"/>
                <a:t> with No External Randomness</a:t>
              </a:r>
            </a:p>
          </p:txBody>
        </p:sp>
      </p:grpSp>
      <p:grpSp>
        <p:nvGrpSpPr>
          <p:cNvPr id="18" name="Group 17">
            <a:extLst>
              <a:ext uri="{FF2B5EF4-FFF2-40B4-BE49-F238E27FC236}">
                <a16:creationId xmlns:a16="http://schemas.microsoft.com/office/drawing/2014/main" id="{3C68DF47-D925-4D4A-85E0-03C5C2C036B2}"/>
              </a:ext>
            </a:extLst>
          </p:cNvPr>
          <p:cNvGrpSpPr/>
          <p:nvPr/>
        </p:nvGrpSpPr>
        <p:grpSpPr>
          <a:xfrm>
            <a:off x="4901902" y="4704380"/>
            <a:ext cx="2195764" cy="1005876"/>
            <a:chOff x="4901902" y="4704380"/>
            <a:chExt cx="2195764" cy="1005876"/>
          </a:xfrm>
        </p:grpSpPr>
        <p:sp>
          <p:nvSpPr>
            <p:cNvPr id="13" name="TextBox 12">
              <a:extLst>
                <a:ext uri="{FF2B5EF4-FFF2-40B4-BE49-F238E27FC236}">
                  <a16:creationId xmlns:a16="http://schemas.microsoft.com/office/drawing/2014/main" id="{7C3500F7-5EB2-874A-8ED5-5BF763B59970}"/>
                </a:ext>
              </a:extLst>
            </p:cNvPr>
            <p:cNvSpPr txBox="1"/>
            <p:nvPr/>
          </p:nvSpPr>
          <p:spPr>
            <a:xfrm>
              <a:off x="5558334" y="4704380"/>
              <a:ext cx="1539332" cy="369332"/>
            </a:xfrm>
            <a:prstGeom prst="rect">
              <a:avLst/>
            </a:prstGeom>
            <a:noFill/>
          </p:spPr>
          <p:txBody>
            <a:bodyPr wrap="none" rtlCol="0">
              <a:spAutoFit/>
            </a:bodyPr>
            <a:lstStyle/>
            <a:p>
              <a:r>
                <a:rPr lang="en-US" b="1" dirty="0" err="1">
                  <a:solidFill>
                    <a:schemeClr val="accent6">
                      <a:lumMod val="75000"/>
                    </a:schemeClr>
                  </a:solidFill>
                  <a:ea typeface="Cambria Math" panose="02040503050406030204" pitchFamily="18" charset="0"/>
                </a:rPr>
                <a:t>PoS</a:t>
              </a:r>
              <a:r>
                <a:rPr lang="en-US" b="1" dirty="0">
                  <a:solidFill>
                    <a:schemeClr val="accent6">
                      <a:lumMod val="75000"/>
                    </a:schemeClr>
                  </a:solidFill>
                  <a:ea typeface="Cambria Math" panose="02040503050406030204" pitchFamily="18" charset="0"/>
                </a:rPr>
                <a:t> Threshold</a:t>
              </a:r>
              <a:endParaRPr lang="en-US" b="1" dirty="0">
                <a:solidFill>
                  <a:schemeClr val="accent6">
                    <a:lumMod val="75000"/>
                  </a:schemeClr>
                </a:solidFill>
              </a:endParaRPr>
            </a:p>
          </p:txBody>
        </p:sp>
        <p:grpSp>
          <p:nvGrpSpPr>
            <p:cNvPr id="6" name="Group 5">
              <a:extLst>
                <a:ext uri="{FF2B5EF4-FFF2-40B4-BE49-F238E27FC236}">
                  <a16:creationId xmlns:a16="http://schemas.microsoft.com/office/drawing/2014/main" id="{E133254B-B388-E140-B6CD-FD1C69A11BA0}"/>
                </a:ext>
              </a:extLst>
            </p:cNvPr>
            <p:cNvGrpSpPr/>
            <p:nvPr/>
          </p:nvGrpSpPr>
          <p:grpSpPr>
            <a:xfrm>
              <a:off x="4901902" y="5087446"/>
              <a:ext cx="957313" cy="622810"/>
              <a:chOff x="4901902" y="5087446"/>
              <a:chExt cx="957313" cy="622810"/>
            </a:xfrm>
          </p:grpSpPr>
          <p:sp>
            <p:nvSpPr>
              <p:cNvPr id="19" name="Oval 18">
                <a:extLst>
                  <a:ext uri="{FF2B5EF4-FFF2-40B4-BE49-F238E27FC236}">
                    <a16:creationId xmlns:a16="http://schemas.microsoft.com/office/drawing/2014/main" id="{B6203CB0-E34B-5547-9803-6943DF5F7CE1}"/>
                  </a:ext>
                </a:extLst>
              </p:cNvPr>
              <p:cNvSpPr/>
              <p:nvPr/>
            </p:nvSpPr>
            <p:spPr>
              <a:xfrm>
                <a:off x="5176873" y="5087446"/>
                <a:ext cx="162046" cy="162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Box 22">
                <a:extLst>
                  <a:ext uri="{FF2B5EF4-FFF2-40B4-BE49-F238E27FC236}">
                    <a16:creationId xmlns:a16="http://schemas.microsoft.com/office/drawing/2014/main" id="{E28243EC-3E8A-F547-9A52-8F30023DFEE4}"/>
                  </a:ext>
                </a:extLst>
              </p:cNvPr>
              <p:cNvSpPr txBox="1"/>
              <p:nvPr/>
            </p:nvSpPr>
            <p:spPr>
              <a:xfrm>
                <a:off x="4901902" y="5248591"/>
                <a:ext cx="957313" cy="461665"/>
              </a:xfrm>
              <a:prstGeom prst="rect">
                <a:avLst/>
              </a:prstGeom>
              <a:noFill/>
            </p:spPr>
            <p:txBody>
              <a:bodyPr wrap="none" rtlCol="0">
                <a:spAutoFit/>
              </a:bodyPr>
              <a:lstStyle/>
              <a:p>
                <a:r>
                  <a:rPr lang="en-US" sz="2400" b="1" dirty="0">
                    <a:solidFill>
                      <a:schemeClr val="accent6">
                        <a:lumMod val="75000"/>
                      </a:schemeClr>
                    </a:solidFill>
                  </a:rPr>
                  <a:t>30.8%</a:t>
                </a:r>
              </a:p>
            </p:txBody>
          </p:sp>
        </p:grpSp>
      </p:grpSp>
      <p:cxnSp>
        <p:nvCxnSpPr>
          <p:cNvPr id="7" name="Straight Arrow Connector 6">
            <a:extLst>
              <a:ext uri="{FF2B5EF4-FFF2-40B4-BE49-F238E27FC236}">
                <a16:creationId xmlns:a16="http://schemas.microsoft.com/office/drawing/2014/main" id="{506FE71B-8347-1342-83D3-93A17BE0C0ED}"/>
              </a:ext>
            </a:extLst>
          </p:cNvPr>
          <p:cNvCxnSpPr>
            <a:cxnSpLocks/>
          </p:cNvCxnSpPr>
          <p:nvPr/>
        </p:nvCxnSpPr>
        <p:spPr>
          <a:xfrm>
            <a:off x="1541387" y="5168469"/>
            <a:ext cx="878518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2501970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Light bulb on green grass">
            <a:extLst>
              <a:ext uri="{FF2B5EF4-FFF2-40B4-BE49-F238E27FC236}">
                <a16:creationId xmlns:a16="http://schemas.microsoft.com/office/drawing/2014/main" id="{D93A7446-C117-49A4-959B-2E1E3F784FCF}"/>
              </a:ext>
            </a:extLst>
          </p:cNvPr>
          <p:cNvPicPr>
            <a:picLocks noChangeAspect="1"/>
          </p:cNvPicPr>
          <p:nvPr/>
        </p:nvPicPr>
        <p:blipFill rotWithShape="1">
          <a:blip r:embed="rId2"/>
          <a:srcRect t="2605" b="13126"/>
          <a:stretch/>
        </p:blipFill>
        <p:spPr>
          <a:xfrm>
            <a:off x="-1" y="10"/>
            <a:ext cx="12192000" cy="6857990"/>
          </a:xfrm>
          <a:prstGeom prst="rect">
            <a:avLst/>
          </a:prstGeom>
        </p:spPr>
      </p:pic>
      <p:sp>
        <p:nvSpPr>
          <p:cNvPr id="21"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2A83E378-8638-7F4C-800F-2DCA1CFA3A37}"/>
              </a:ext>
            </a:extLst>
          </p:cNvPr>
          <p:cNvSpPr>
            <a:spLocks noGrp="1"/>
          </p:cNvSpPr>
          <p:nvPr>
            <p:ph type="title"/>
          </p:nvPr>
        </p:nvSpPr>
        <p:spPr>
          <a:xfrm>
            <a:off x="709448" y="1913950"/>
            <a:ext cx="4204137" cy="1342754"/>
          </a:xfrm>
        </p:spPr>
        <p:txBody>
          <a:bodyPr>
            <a:normAutofit/>
          </a:bodyPr>
          <a:lstStyle/>
          <a:p>
            <a:pPr algn="ctr"/>
            <a:r>
              <a:rPr lang="en-US" sz="3600"/>
              <a:t>Outline</a:t>
            </a:r>
          </a:p>
        </p:txBody>
      </p:sp>
      <p:cxnSp>
        <p:nvCxnSpPr>
          <p:cNvPr id="23" name="Straight Connector 22">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96F34D2-450D-5B4D-A236-8A6A5C53C071}"/>
              </a:ext>
            </a:extLst>
          </p:cNvPr>
          <p:cNvSpPr>
            <a:spLocks noGrp="1"/>
          </p:cNvSpPr>
          <p:nvPr>
            <p:ph idx="1"/>
          </p:nvPr>
        </p:nvSpPr>
        <p:spPr>
          <a:xfrm>
            <a:off x="525516" y="3417573"/>
            <a:ext cx="5491656" cy="2619839"/>
          </a:xfrm>
        </p:spPr>
        <p:txBody>
          <a:bodyPr anchor="ctr">
            <a:normAutofit/>
          </a:bodyPr>
          <a:lstStyle/>
          <a:p>
            <a:pPr marL="514350" indent="-514350">
              <a:buFont typeface="+mj-lt"/>
              <a:buAutoNum type="arabicPeriod"/>
            </a:pPr>
            <a:r>
              <a:rPr lang="en-US" sz="1800" dirty="0"/>
              <a:t>Communication efficient credible auctions.</a:t>
            </a:r>
          </a:p>
          <a:p>
            <a:pPr marL="514350" indent="-514350">
              <a:buFont typeface="+mj-lt"/>
              <a:buAutoNum type="arabicPeriod"/>
            </a:pPr>
            <a:r>
              <a:rPr lang="en-US" sz="1800" dirty="0"/>
              <a:t>Incentive compatible energy-efficient blockchains.</a:t>
            </a:r>
          </a:p>
          <a:p>
            <a:pPr marL="514350" indent="-514350">
              <a:buFont typeface="+mj-lt"/>
              <a:buAutoNum type="arabicPeriod"/>
            </a:pPr>
            <a:r>
              <a:rPr lang="en-US" sz="1800" b="1" dirty="0"/>
              <a:t>Conclusions.</a:t>
            </a:r>
          </a:p>
        </p:txBody>
      </p:sp>
    </p:spTree>
    <p:extLst>
      <p:ext uri="{BB962C8B-B14F-4D97-AF65-F5344CB8AC3E}">
        <p14:creationId xmlns:p14="http://schemas.microsoft.com/office/powerpoint/2010/main" val="24313665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5">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E770F0-9D71-0A48-ADDB-77B05F3AA050}"/>
              </a:ext>
            </a:extLst>
          </p:cNvPr>
          <p:cNvSpPr>
            <a:spLocks noGrp="1"/>
          </p:cNvSpPr>
          <p:nvPr>
            <p:ph type="title"/>
          </p:nvPr>
        </p:nvSpPr>
        <p:spPr>
          <a:xfrm>
            <a:off x="841248" y="548640"/>
            <a:ext cx="3600860" cy="5431536"/>
          </a:xfrm>
        </p:spPr>
        <p:txBody>
          <a:bodyPr>
            <a:normAutofit/>
          </a:bodyPr>
          <a:lstStyle/>
          <a:p>
            <a:r>
              <a:rPr lang="en-US" sz="5400"/>
              <a:t>Conclusions</a:t>
            </a:r>
          </a:p>
        </p:txBody>
      </p:sp>
      <p:sp>
        <p:nvSpPr>
          <p:cNvPr id="18"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F709B3A-5103-6B48-AE98-CF386C41B78F}"/>
              </a:ext>
            </a:extLst>
          </p:cNvPr>
          <p:cNvSpPr>
            <a:spLocks noGrp="1"/>
          </p:cNvSpPr>
          <p:nvPr>
            <p:ph idx="1"/>
          </p:nvPr>
        </p:nvSpPr>
        <p:spPr>
          <a:xfrm>
            <a:off x="5126418" y="552091"/>
            <a:ext cx="6224335" cy="5431536"/>
          </a:xfrm>
        </p:spPr>
        <p:txBody>
          <a:bodyPr anchor="ctr">
            <a:normAutofit/>
          </a:bodyPr>
          <a:lstStyle/>
          <a:p>
            <a:r>
              <a:rPr lang="en-US" sz="2200" dirty="0"/>
              <a:t>In many practical instances, the algorithm designer is an economically driven adversary. </a:t>
            </a:r>
          </a:p>
          <a:p>
            <a:pPr lvl="1"/>
            <a:r>
              <a:rPr lang="en-US" sz="1800" dirty="0"/>
              <a:t>Efficiency (i.e., communication, computation, storage) is a recurrent barrier to transparent algorithm design.</a:t>
            </a:r>
          </a:p>
          <a:p>
            <a:r>
              <a:rPr lang="en-US" sz="2600" dirty="0"/>
              <a:t>In this talk:</a:t>
            </a:r>
          </a:p>
          <a:p>
            <a:pPr lvl="1"/>
            <a:r>
              <a:rPr lang="en-US" sz="2200" dirty="0"/>
              <a:t>Communication efficient credible auctions.</a:t>
            </a:r>
            <a:endParaRPr lang="en-US" sz="2200" b="1" dirty="0"/>
          </a:p>
          <a:p>
            <a:pPr lvl="1"/>
            <a:r>
              <a:rPr lang="en-US" sz="2200" dirty="0"/>
              <a:t>Incentive compatible energy-efficient blockchains.</a:t>
            </a:r>
          </a:p>
          <a:p>
            <a:r>
              <a:rPr lang="en-US" sz="2600" b="1" dirty="0"/>
              <a:t>Connections between credible algorithm design and blockchains.</a:t>
            </a:r>
          </a:p>
          <a:p>
            <a:r>
              <a:rPr lang="en-US" sz="2600" dirty="0"/>
              <a:t>Future work.</a:t>
            </a:r>
          </a:p>
        </p:txBody>
      </p:sp>
      <p:sp>
        <p:nvSpPr>
          <p:cNvPr id="4" name="Slide Number Placeholder 3">
            <a:extLst>
              <a:ext uri="{FF2B5EF4-FFF2-40B4-BE49-F238E27FC236}">
                <a16:creationId xmlns:a16="http://schemas.microsoft.com/office/drawing/2014/main" id="{00B5E676-2AF0-8546-953B-4477F2B269C5}"/>
              </a:ext>
            </a:extLst>
          </p:cNvPr>
          <p:cNvSpPr>
            <a:spLocks noGrp="1"/>
          </p:cNvSpPr>
          <p:nvPr>
            <p:ph type="sldNum" sz="quarter" idx="12"/>
          </p:nvPr>
        </p:nvSpPr>
        <p:spPr>
          <a:xfrm>
            <a:off x="8610600" y="6356350"/>
            <a:ext cx="2743200" cy="365125"/>
          </a:xfrm>
        </p:spPr>
        <p:txBody>
          <a:bodyPr>
            <a:normAutofit/>
          </a:bodyPr>
          <a:lstStyle/>
          <a:p>
            <a:pPr>
              <a:spcAft>
                <a:spcPts val="600"/>
              </a:spcAft>
            </a:pPr>
            <a:fld id="{C0E737A0-9836-0546-90C2-916B04F48200}" type="slidenum">
              <a:rPr lang="en-US" smtClean="0"/>
              <a:pPr>
                <a:spcAft>
                  <a:spcPts val="600"/>
                </a:spcAft>
              </a:pPr>
              <a:t>36</a:t>
            </a:fld>
            <a:endParaRPr lang="en-US"/>
          </a:p>
        </p:txBody>
      </p:sp>
    </p:spTree>
    <p:custDataLst>
      <p:tags r:id="rId1"/>
    </p:custDataLst>
    <p:extLst>
      <p:ext uri="{BB962C8B-B14F-4D97-AF65-F5344CB8AC3E}">
        <p14:creationId xmlns:p14="http://schemas.microsoft.com/office/powerpoint/2010/main" val="2455388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55CA4-FDD3-954E-A060-F25A55E7FEA2}"/>
              </a:ext>
            </a:extLst>
          </p:cNvPr>
          <p:cNvSpPr>
            <a:spLocks noGrp="1"/>
          </p:cNvSpPr>
          <p:nvPr>
            <p:ph type="title"/>
          </p:nvPr>
        </p:nvSpPr>
        <p:spPr/>
        <p:txBody>
          <a:bodyPr/>
          <a:lstStyle/>
          <a:p>
            <a:r>
              <a:rPr lang="en-US" dirty="0"/>
              <a:t>How to allocate resources in Blockchains?</a:t>
            </a:r>
          </a:p>
        </p:txBody>
      </p:sp>
      <p:sp>
        <p:nvSpPr>
          <p:cNvPr id="3" name="Content Placeholder 2">
            <a:extLst>
              <a:ext uri="{FF2B5EF4-FFF2-40B4-BE49-F238E27FC236}">
                <a16:creationId xmlns:a16="http://schemas.microsoft.com/office/drawing/2014/main" id="{E53B92A5-14D7-FF40-A2EF-DB78CC0D985A}"/>
              </a:ext>
            </a:extLst>
          </p:cNvPr>
          <p:cNvSpPr>
            <a:spLocks noGrp="1"/>
          </p:cNvSpPr>
          <p:nvPr>
            <p:ph idx="1"/>
          </p:nvPr>
        </p:nvSpPr>
        <p:spPr>
          <a:xfrm>
            <a:off x="838200" y="1825625"/>
            <a:ext cx="5257800" cy="4351338"/>
          </a:xfrm>
        </p:spPr>
        <p:txBody>
          <a:bodyPr/>
          <a:lstStyle/>
          <a:p>
            <a:r>
              <a:rPr lang="en-US" dirty="0"/>
              <a:t>[</a:t>
            </a:r>
            <a:r>
              <a:rPr lang="en-US" dirty="0">
                <a:solidFill>
                  <a:schemeClr val="accent2">
                    <a:lumMod val="75000"/>
                  </a:schemeClr>
                </a:solidFill>
              </a:rPr>
              <a:t>Nakamoto ‘08</a:t>
            </a:r>
            <a:r>
              <a:rPr lang="en-US" dirty="0"/>
              <a:t>] In Bitcoin, transactions compete in a first-price auction.</a:t>
            </a:r>
          </a:p>
          <a:p>
            <a:pPr lvl="1"/>
            <a:r>
              <a:rPr lang="en-US" dirty="0"/>
              <a:t>Miner that creates the block receives all the auction revenue.</a:t>
            </a:r>
          </a:p>
          <a:p>
            <a:pPr lvl="1"/>
            <a:endParaRPr lang="en-US" dirty="0"/>
          </a:p>
        </p:txBody>
      </p:sp>
      <p:sp>
        <p:nvSpPr>
          <p:cNvPr id="4" name="Slide Number Placeholder 3">
            <a:extLst>
              <a:ext uri="{FF2B5EF4-FFF2-40B4-BE49-F238E27FC236}">
                <a16:creationId xmlns:a16="http://schemas.microsoft.com/office/drawing/2014/main" id="{26075C46-1050-EB4C-9C4D-7BA4372ECBF3}"/>
              </a:ext>
            </a:extLst>
          </p:cNvPr>
          <p:cNvSpPr>
            <a:spLocks noGrp="1"/>
          </p:cNvSpPr>
          <p:nvPr>
            <p:ph type="sldNum" sz="quarter" idx="12"/>
          </p:nvPr>
        </p:nvSpPr>
        <p:spPr/>
        <p:txBody>
          <a:bodyPr/>
          <a:lstStyle/>
          <a:p>
            <a:fld id="{C0E737A0-9836-0546-90C2-916B04F48200}" type="slidenum">
              <a:rPr lang="en-US" smtClean="0"/>
              <a:t>37</a:t>
            </a:fld>
            <a:endParaRPr lang="en-US"/>
          </a:p>
        </p:txBody>
      </p:sp>
      <p:grpSp>
        <p:nvGrpSpPr>
          <p:cNvPr id="17" name="Group 16">
            <a:extLst>
              <a:ext uri="{FF2B5EF4-FFF2-40B4-BE49-F238E27FC236}">
                <a16:creationId xmlns:a16="http://schemas.microsoft.com/office/drawing/2014/main" id="{B7CCD42C-5A91-7A44-A328-7EEE8D6CF5C2}"/>
              </a:ext>
            </a:extLst>
          </p:cNvPr>
          <p:cNvGrpSpPr/>
          <p:nvPr/>
        </p:nvGrpSpPr>
        <p:grpSpPr>
          <a:xfrm>
            <a:off x="5753100" y="1260474"/>
            <a:ext cx="6113802" cy="5597525"/>
            <a:chOff x="5753100" y="1260474"/>
            <a:chExt cx="6113802" cy="5597525"/>
          </a:xfrm>
        </p:grpSpPr>
        <p:pic>
          <p:nvPicPr>
            <p:cNvPr id="13" name="Graphic 12">
              <a:extLst>
                <a:ext uri="{FF2B5EF4-FFF2-40B4-BE49-F238E27FC236}">
                  <a16:creationId xmlns:a16="http://schemas.microsoft.com/office/drawing/2014/main" id="{24A20D18-D5EB-7041-9BE1-B1748F49ECB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53100" y="1260474"/>
              <a:ext cx="6113802" cy="5597525"/>
            </a:xfrm>
            <a:prstGeom prst="rect">
              <a:avLst/>
            </a:prstGeom>
          </p:spPr>
        </p:pic>
        <p:sp>
          <p:nvSpPr>
            <p:cNvPr id="15" name="TextBox 14">
              <a:extLst>
                <a:ext uri="{FF2B5EF4-FFF2-40B4-BE49-F238E27FC236}">
                  <a16:creationId xmlns:a16="http://schemas.microsoft.com/office/drawing/2014/main" id="{90D1C086-A2F2-5348-9CDB-AD0B33BA85F6}"/>
                </a:ext>
              </a:extLst>
            </p:cNvPr>
            <p:cNvSpPr txBox="1"/>
            <p:nvPr/>
          </p:nvSpPr>
          <p:spPr>
            <a:xfrm>
              <a:off x="7466143" y="1598251"/>
              <a:ext cx="3363222" cy="307777"/>
            </a:xfrm>
            <a:prstGeom prst="rect">
              <a:avLst/>
            </a:prstGeom>
            <a:solidFill>
              <a:schemeClr val="bg1"/>
            </a:solidFill>
          </p:spPr>
          <p:txBody>
            <a:bodyPr wrap="square" rtlCol="0">
              <a:spAutoFit/>
            </a:bodyPr>
            <a:lstStyle/>
            <a:p>
              <a:pPr algn="ctr"/>
              <a:r>
                <a:rPr lang="en-US" sz="1400" dirty="0">
                  <a:solidFill>
                    <a:schemeClr val="bg2">
                      <a:lumMod val="50000"/>
                    </a:schemeClr>
                  </a:solidFill>
                </a:rPr>
                <a:t>Source: </a:t>
              </a:r>
              <a:r>
                <a:rPr lang="en-US" sz="1400" dirty="0" err="1">
                  <a:solidFill>
                    <a:schemeClr val="bg2">
                      <a:lumMod val="50000"/>
                    </a:schemeClr>
                  </a:solidFill>
                </a:rPr>
                <a:t>Etherscan.io</a:t>
              </a:r>
              <a:endParaRPr lang="en-US" sz="1400" dirty="0">
                <a:solidFill>
                  <a:schemeClr val="bg2">
                    <a:lumMod val="50000"/>
                  </a:schemeClr>
                </a:solidFill>
              </a:endParaRPr>
            </a:p>
          </p:txBody>
        </p:sp>
      </p:grpSp>
      <p:sp>
        <p:nvSpPr>
          <p:cNvPr id="16" name="TextBox 15">
            <a:extLst>
              <a:ext uri="{FF2B5EF4-FFF2-40B4-BE49-F238E27FC236}">
                <a16:creationId xmlns:a16="http://schemas.microsoft.com/office/drawing/2014/main" id="{DAECEA10-3E57-0D45-8DF6-F8D9B50B68C2}"/>
              </a:ext>
            </a:extLst>
          </p:cNvPr>
          <p:cNvSpPr txBox="1"/>
          <p:nvPr/>
        </p:nvSpPr>
        <p:spPr>
          <a:xfrm>
            <a:off x="4123764" y="5717122"/>
            <a:ext cx="1740665" cy="307777"/>
          </a:xfrm>
          <a:prstGeom prst="rect">
            <a:avLst/>
          </a:prstGeom>
          <a:solidFill>
            <a:schemeClr val="bg1"/>
          </a:solidFill>
        </p:spPr>
        <p:txBody>
          <a:bodyPr wrap="square" rtlCol="0">
            <a:spAutoFit/>
          </a:bodyPr>
          <a:lstStyle/>
          <a:p>
            <a:pPr algn="ctr"/>
            <a:endParaRPr lang="en-US" sz="1400" dirty="0">
              <a:solidFill>
                <a:schemeClr val="bg2">
                  <a:lumMod val="50000"/>
                </a:schemeClr>
              </a:solidFill>
            </a:endParaRPr>
          </a:p>
        </p:txBody>
      </p:sp>
      <p:grpSp>
        <p:nvGrpSpPr>
          <p:cNvPr id="21" name="Group 20">
            <a:extLst>
              <a:ext uri="{FF2B5EF4-FFF2-40B4-BE49-F238E27FC236}">
                <a16:creationId xmlns:a16="http://schemas.microsoft.com/office/drawing/2014/main" id="{DEF80048-2773-A643-A6B2-F5B7F6E33F8D}"/>
              </a:ext>
            </a:extLst>
          </p:cNvPr>
          <p:cNvGrpSpPr/>
          <p:nvPr/>
        </p:nvGrpSpPr>
        <p:grpSpPr>
          <a:xfrm>
            <a:off x="401386" y="4270233"/>
            <a:ext cx="5481846" cy="2232125"/>
            <a:chOff x="401385" y="4270233"/>
            <a:chExt cx="6308483" cy="2568719"/>
          </a:xfrm>
        </p:grpSpPr>
        <p:grpSp>
          <p:nvGrpSpPr>
            <p:cNvPr id="8" name="Group 7">
              <a:extLst>
                <a:ext uri="{FF2B5EF4-FFF2-40B4-BE49-F238E27FC236}">
                  <a16:creationId xmlns:a16="http://schemas.microsoft.com/office/drawing/2014/main" id="{AFB1D347-C4DC-465B-B3D7-E86B0FB2B00C}"/>
                </a:ext>
              </a:extLst>
            </p:cNvPr>
            <p:cNvGrpSpPr/>
            <p:nvPr/>
          </p:nvGrpSpPr>
          <p:grpSpPr>
            <a:xfrm>
              <a:off x="401385" y="4270233"/>
              <a:ext cx="6308483" cy="1859803"/>
              <a:chOff x="687532" y="2159970"/>
              <a:chExt cx="11010900" cy="3089171"/>
            </a:xfrm>
          </p:grpSpPr>
          <p:pic>
            <p:nvPicPr>
              <p:cNvPr id="5" name="Content Placeholder 5" descr="Logo&#10;&#10;Description automatically generated with medium confidence">
                <a:extLst>
                  <a:ext uri="{FF2B5EF4-FFF2-40B4-BE49-F238E27FC236}">
                    <a16:creationId xmlns:a16="http://schemas.microsoft.com/office/drawing/2014/main" id="{184AC36D-8126-4D5F-868F-A8D73C6C8CFB}"/>
                  </a:ext>
                </a:extLst>
              </p:cNvPr>
              <p:cNvPicPr>
                <a:picLocks noChangeAspect="1"/>
              </p:cNvPicPr>
              <p:nvPr/>
            </p:nvPicPr>
            <p:blipFill>
              <a:blip r:embed="rId5"/>
              <a:stretch>
                <a:fillRect/>
              </a:stretch>
            </p:blipFill>
            <p:spPr>
              <a:xfrm>
                <a:off x="872880" y="2159970"/>
                <a:ext cx="1765300" cy="558800"/>
              </a:xfrm>
              <a:prstGeom prst="rect">
                <a:avLst/>
              </a:prstGeom>
            </p:spPr>
          </p:pic>
          <p:pic>
            <p:nvPicPr>
              <p:cNvPr id="6" name="Picture 5" descr="Text&#10;&#10;Description automatically generated with medium confidence">
                <a:extLst>
                  <a:ext uri="{FF2B5EF4-FFF2-40B4-BE49-F238E27FC236}">
                    <a16:creationId xmlns:a16="http://schemas.microsoft.com/office/drawing/2014/main" id="{DCC302A0-2918-4B99-9695-5A69A86A3F08}"/>
                  </a:ext>
                </a:extLst>
              </p:cNvPr>
              <p:cNvPicPr>
                <a:picLocks noChangeAspect="1"/>
              </p:cNvPicPr>
              <p:nvPr/>
            </p:nvPicPr>
            <p:blipFill>
              <a:blip r:embed="rId6"/>
              <a:stretch>
                <a:fillRect/>
              </a:stretch>
            </p:blipFill>
            <p:spPr>
              <a:xfrm>
                <a:off x="687532" y="2658341"/>
                <a:ext cx="11010900" cy="2590800"/>
              </a:xfrm>
              <a:prstGeom prst="rect">
                <a:avLst/>
              </a:prstGeom>
            </p:spPr>
          </p:pic>
        </p:grpSp>
        <p:sp>
          <p:nvSpPr>
            <p:cNvPr id="20" name="TextBox 19">
              <a:extLst>
                <a:ext uri="{FF2B5EF4-FFF2-40B4-BE49-F238E27FC236}">
                  <a16:creationId xmlns:a16="http://schemas.microsoft.com/office/drawing/2014/main" id="{E0B4AE62-A0D1-6E4B-B934-814BCB32EB3B}"/>
                </a:ext>
              </a:extLst>
            </p:cNvPr>
            <p:cNvSpPr txBox="1"/>
            <p:nvPr/>
          </p:nvSpPr>
          <p:spPr>
            <a:xfrm>
              <a:off x="545221" y="6095157"/>
              <a:ext cx="6050653" cy="743795"/>
            </a:xfrm>
            <a:prstGeom prst="rect">
              <a:avLst/>
            </a:prstGeom>
            <a:noFill/>
          </p:spPr>
          <p:txBody>
            <a:bodyPr wrap="square" rtlCol="0">
              <a:spAutoFit/>
            </a:bodyPr>
            <a:lstStyle/>
            <a:p>
              <a:pPr marL="285750" indent="-285750">
                <a:buFont typeface="Wingdings" pitchFamily="2" charset="2"/>
                <a:buChar char="q"/>
              </a:pPr>
              <a:r>
                <a:rPr lang="en-US" dirty="0"/>
                <a:t>More than $300M of revenue came from transaction fee auctions.</a:t>
              </a:r>
            </a:p>
          </p:txBody>
        </p:sp>
      </p:grpSp>
    </p:spTree>
    <p:custDataLst>
      <p:tags r:id="rId1"/>
    </p:custDataLst>
    <p:extLst>
      <p:ext uri="{BB962C8B-B14F-4D97-AF65-F5344CB8AC3E}">
        <p14:creationId xmlns:p14="http://schemas.microsoft.com/office/powerpoint/2010/main" val="24120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10A0-E007-A74C-8997-F40970691017}"/>
              </a:ext>
            </a:extLst>
          </p:cNvPr>
          <p:cNvSpPr>
            <a:spLocks noGrp="1"/>
          </p:cNvSpPr>
          <p:nvPr>
            <p:ph type="title"/>
          </p:nvPr>
        </p:nvSpPr>
        <p:spPr/>
        <p:txBody>
          <a:bodyPr/>
          <a:lstStyle/>
          <a:p>
            <a:r>
              <a:rPr lang="en-US" dirty="0"/>
              <a:t>Alternative transaction auctions</a:t>
            </a:r>
          </a:p>
        </p:txBody>
      </p:sp>
      <p:sp>
        <p:nvSpPr>
          <p:cNvPr id="3" name="Content Placeholder 2">
            <a:extLst>
              <a:ext uri="{FF2B5EF4-FFF2-40B4-BE49-F238E27FC236}">
                <a16:creationId xmlns:a16="http://schemas.microsoft.com/office/drawing/2014/main" id="{7B3B8A1B-727D-4548-B04C-622975ED13D5}"/>
              </a:ext>
            </a:extLst>
          </p:cNvPr>
          <p:cNvSpPr>
            <a:spLocks noGrp="1"/>
          </p:cNvSpPr>
          <p:nvPr>
            <p:ph idx="1"/>
          </p:nvPr>
        </p:nvSpPr>
        <p:spPr>
          <a:xfrm>
            <a:off x="838199" y="1825625"/>
            <a:ext cx="10903527" cy="4351338"/>
          </a:xfrm>
        </p:spPr>
        <p:txBody>
          <a:bodyPr>
            <a:normAutofit/>
          </a:bodyPr>
          <a:lstStyle/>
          <a:p>
            <a:r>
              <a:rPr lang="en-US" dirty="0"/>
              <a:t>First-price provide bad user experience [</a:t>
            </a:r>
            <a:r>
              <a:rPr lang="en-US" dirty="0">
                <a:solidFill>
                  <a:schemeClr val="accent2">
                    <a:lumMod val="75000"/>
                  </a:schemeClr>
                </a:solidFill>
              </a:rPr>
              <a:t>Edelman, Ostrovsky ’07</a:t>
            </a:r>
            <a:r>
              <a:rPr lang="en-US" dirty="0"/>
              <a:t>].</a:t>
            </a:r>
          </a:p>
          <a:p>
            <a:pPr lvl="1"/>
            <a:r>
              <a:rPr lang="en-US" dirty="0"/>
              <a:t>If you bid too low, your transaction will take days for confirmation.</a:t>
            </a:r>
          </a:p>
          <a:p>
            <a:pPr lvl="1"/>
            <a:r>
              <a:rPr lang="en-US" dirty="0"/>
              <a:t>If you bid too high, you pay more than was necessary.</a:t>
            </a:r>
          </a:p>
          <a:p>
            <a:r>
              <a:rPr lang="en-US" dirty="0"/>
              <a:t>Why not use a second-price auction [</a:t>
            </a:r>
            <a:r>
              <a:rPr lang="en-US" dirty="0" err="1">
                <a:solidFill>
                  <a:schemeClr val="accent2">
                    <a:lumMod val="75000"/>
                  </a:schemeClr>
                </a:solidFill>
              </a:rPr>
              <a:t>Vickrey</a:t>
            </a:r>
            <a:r>
              <a:rPr lang="en-US" dirty="0">
                <a:solidFill>
                  <a:schemeClr val="accent2">
                    <a:lumMod val="75000"/>
                  </a:schemeClr>
                </a:solidFill>
              </a:rPr>
              <a:t> ‘61</a:t>
            </a:r>
            <a:r>
              <a:rPr lang="en-US" dirty="0"/>
              <a:t>]?</a:t>
            </a:r>
          </a:p>
          <a:p>
            <a:pPr lvl="1"/>
            <a:r>
              <a:rPr lang="en-US" dirty="0"/>
              <a:t>Miners cannot commit to implement any auction format.</a:t>
            </a:r>
          </a:p>
          <a:p>
            <a:pPr lvl="1"/>
            <a:r>
              <a:rPr lang="en-US" b="1" dirty="0">
                <a:solidFill>
                  <a:srgbClr val="C00000"/>
                </a:solidFill>
              </a:rPr>
              <a:t>Credibility is essential!!!</a:t>
            </a:r>
          </a:p>
          <a:p>
            <a:r>
              <a:rPr lang="en-US" dirty="0"/>
              <a:t> Why not use the </a:t>
            </a:r>
            <a:r>
              <a:rPr lang="en-US" b="1" dirty="0">
                <a:solidFill>
                  <a:schemeClr val="accent6">
                    <a:lumMod val="75000"/>
                  </a:schemeClr>
                </a:solidFill>
              </a:rPr>
              <a:t>deferred revelation auction</a:t>
            </a:r>
            <a:r>
              <a:rPr lang="en-US" dirty="0"/>
              <a:t> [</a:t>
            </a:r>
            <a:r>
              <a:rPr lang="en-US" b="1" u="sng" dirty="0">
                <a:solidFill>
                  <a:schemeClr val="accent2">
                    <a:lumMod val="75000"/>
                  </a:schemeClr>
                </a:solidFill>
              </a:rPr>
              <a:t>F</a:t>
            </a:r>
            <a:r>
              <a:rPr lang="en-US" dirty="0">
                <a:solidFill>
                  <a:schemeClr val="accent2">
                    <a:lumMod val="75000"/>
                  </a:schemeClr>
                </a:solidFill>
              </a:rPr>
              <a:t>W ‘20</a:t>
            </a:r>
            <a:r>
              <a:rPr lang="en-US" dirty="0"/>
              <a:t>]?</a:t>
            </a:r>
          </a:p>
          <a:p>
            <a:pPr lvl="1"/>
            <a:r>
              <a:rPr lang="en-US" dirty="0"/>
              <a:t>Has communication complexity </a:t>
            </a:r>
            <a:r>
              <a:rPr lang="en-US" b="1" dirty="0"/>
              <a:t># bidders</a:t>
            </a:r>
            <a:r>
              <a:rPr lang="en-US" dirty="0"/>
              <a:t> (not the </a:t>
            </a:r>
            <a:r>
              <a:rPr lang="en-US" b="1" dirty="0"/>
              <a:t># items</a:t>
            </a:r>
            <a:r>
              <a:rPr lang="en-US" dirty="0"/>
              <a:t>).</a:t>
            </a:r>
          </a:p>
          <a:p>
            <a:endParaRPr lang="en-US" dirty="0"/>
          </a:p>
        </p:txBody>
      </p:sp>
      <p:sp>
        <p:nvSpPr>
          <p:cNvPr id="4" name="Slide Number Placeholder 3">
            <a:extLst>
              <a:ext uri="{FF2B5EF4-FFF2-40B4-BE49-F238E27FC236}">
                <a16:creationId xmlns:a16="http://schemas.microsoft.com/office/drawing/2014/main" id="{3A47EEBA-F9C0-0F4E-9F92-95ED6DB1CD08}"/>
              </a:ext>
            </a:extLst>
          </p:cNvPr>
          <p:cNvSpPr>
            <a:spLocks noGrp="1"/>
          </p:cNvSpPr>
          <p:nvPr>
            <p:ph type="sldNum" sz="quarter" idx="12"/>
          </p:nvPr>
        </p:nvSpPr>
        <p:spPr/>
        <p:txBody>
          <a:bodyPr/>
          <a:lstStyle/>
          <a:p>
            <a:fld id="{C0E737A0-9836-0546-90C2-916B04F48200}" type="slidenum">
              <a:rPr lang="en-US" smtClean="0"/>
              <a:t>38</a:t>
            </a:fld>
            <a:endParaRPr lang="en-US"/>
          </a:p>
        </p:txBody>
      </p:sp>
    </p:spTree>
    <p:custDataLst>
      <p:tags r:id="rId1"/>
    </p:custDataLst>
    <p:extLst>
      <p:ext uri="{BB962C8B-B14F-4D97-AF65-F5344CB8AC3E}">
        <p14:creationId xmlns:p14="http://schemas.microsoft.com/office/powerpoint/2010/main" val="62510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FC92B9-5E2A-D342-B069-C8E1B44BF8B0}"/>
              </a:ext>
            </a:extLst>
          </p:cNvPr>
          <p:cNvSpPr>
            <a:spLocks noGrp="1"/>
          </p:cNvSpPr>
          <p:nvPr>
            <p:ph type="title"/>
          </p:nvPr>
        </p:nvSpPr>
        <p:spPr/>
        <p:txBody>
          <a:bodyPr/>
          <a:lstStyle/>
          <a:p>
            <a:r>
              <a:rPr lang="en-US" dirty="0"/>
              <a:t>Dynamic Posted-Pricing as Blockchain Transaction Fee Mechanism [</a:t>
            </a:r>
            <a:r>
              <a:rPr lang="en-US" b="1" u="sng" dirty="0">
                <a:solidFill>
                  <a:schemeClr val="accent2">
                    <a:lumMod val="75000"/>
                  </a:schemeClr>
                </a:solidFill>
              </a:rPr>
              <a:t>F</a:t>
            </a:r>
            <a:r>
              <a:rPr lang="en-US" dirty="0">
                <a:solidFill>
                  <a:schemeClr val="accent2">
                    <a:lumMod val="75000"/>
                  </a:schemeClr>
                </a:solidFill>
              </a:rPr>
              <a:t>MPS ‘21</a:t>
            </a:r>
            <a:r>
              <a:rPr lang="en-US" dirty="0"/>
              <a:t>]</a:t>
            </a:r>
          </a:p>
        </p:txBody>
      </p:sp>
      <p:sp>
        <p:nvSpPr>
          <p:cNvPr id="4" name="Slide Number Placeholder 3">
            <a:extLst>
              <a:ext uri="{FF2B5EF4-FFF2-40B4-BE49-F238E27FC236}">
                <a16:creationId xmlns:a16="http://schemas.microsoft.com/office/drawing/2014/main" id="{106D1B00-EAF5-A741-9D4B-777F3888B2BE}"/>
              </a:ext>
            </a:extLst>
          </p:cNvPr>
          <p:cNvSpPr>
            <a:spLocks noGrp="1"/>
          </p:cNvSpPr>
          <p:nvPr>
            <p:ph type="sldNum" sz="quarter" idx="12"/>
          </p:nvPr>
        </p:nvSpPr>
        <p:spPr/>
        <p:txBody>
          <a:bodyPr/>
          <a:lstStyle/>
          <a:p>
            <a:fld id="{C0E737A0-9836-0546-90C2-916B04F48200}" type="slidenum">
              <a:rPr lang="en-US" smtClean="0"/>
              <a:t>39</a:t>
            </a:fld>
            <a:endParaRPr lang="en-US"/>
          </a:p>
        </p:txBody>
      </p:sp>
      <p:grpSp>
        <p:nvGrpSpPr>
          <p:cNvPr id="6" name="Group 5">
            <a:extLst>
              <a:ext uri="{FF2B5EF4-FFF2-40B4-BE49-F238E27FC236}">
                <a16:creationId xmlns:a16="http://schemas.microsoft.com/office/drawing/2014/main" id="{71B6990B-D72D-3842-874D-0F2C2D8329F4}"/>
              </a:ext>
            </a:extLst>
          </p:cNvPr>
          <p:cNvGrpSpPr/>
          <p:nvPr/>
        </p:nvGrpSpPr>
        <p:grpSpPr>
          <a:xfrm>
            <a:off x="1897499" y="1723919"/>
            <a:ext cx="1567762" cy="2299600"/>
            <a:chOff x="1622859" y="2147709"/>
            <a:chExt cx="2348619" cy="3444964"/>
          </a:xfrm>
        </p:grpSpPr>
        <p:pic>
          <p:nvPicPr>
            <p:cNvPr id="2056" name="Picture 8" descr="Daniel Moroz | InterPlanetary Festival : InterPlanetary Festival">
              <a:extLst>
                <a:ext uri="{FF2B5EF4-FFF2-40B4-BE49-F238E27FC236}">
                  <a16:creationId xmlns:a16="http://schemas.microsoft.com/office/drawing/2014/main" id="{2D67CC66-4946-B947-82FD-0A497628BB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2859" y="2147709"/>
              <a:ext cx="2328332" cy="23283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BF9B93C6-E052-9A46-AD37-2F62C29F8648}"/>
                </a:ext>
              </a:extLst>
            </p:cNvPr>
            <p:cNvPicPr>
              <a:picLocks noChangeAspect="1"/>
            </p:cNvPicPr>
            <p:nvPr/>
          </p:nvPicPr>
          <p:blipFill>
            <a:blip r:embed="rId3"/>
            <a:stretch>
              <a:fillRect/>
            </a:stretch>
          </p:blipFill>
          <p:spPr>
            <a:xfrm>
              <a:off x="1726294" y="5012114"/>
              <a:ext cx="2224897" cy="580559"/>
            </a:xfrm>
            <a:prstGeom prst="rect">
              <a:avLst/>
            </a:prstGeom>
          </p:spPr>
        </p:pic>
        <p:sp>
          <p:nvSpPr>
            <p:cNvPr id="9" name="TextBox 8">
              <a:extLst>
                <a:ext uri="{FF2B5EF4-FFF2-40B4-BE49-F238E27FC236}">
                  <a16:creationId xmlns:a16="http://schemas.microsoft.com/office/drawing/2014/main" id="{235356F3-2366-0548-A68B-2F5A189AD6C4}"/>
                </a:ext>
              </a:extLst>
            </p:cNvPr>
            <p:cNvSpPr txBox="1"/>
            <p:nvPr/>
          </p:nvSpPr>
          <p:spPr>
            <a:xfrm>
              <a:off x="2025277" y="4476041"/>
              <a:ext cx="1946201" cy="507178"/>
            </a:xfrm>
            <a:prstGeom prst="rect">
              <a:avLst/>
            </a:prstGeom>
            <a:noFill/>
          </p:spPr>
          <p:txBody>
            <a:bodyPr wrap="none" rtlCol="0">
              <a:spAutoFit/>
            </a:bodyPr>
            <a:lstStyle/>
            <a:p>
              <a:r>
                <a:rPr lang="en-US" sz="1600" dirty="0"/>
                <a:t>Daniel </a:t>
              </a:r>
              <a:r>
                <a:rPr lang="en-US" sz="1600" dirty="0" err="1"/>
                <a:t>Moroz</a:t>
              </a:r>
              <a:endParaRPr lang="en-US" sz="1600" dirty="0"/>
            </a:p>
          </p:txBody>
        </p:sp>
      </p:grpSp>
      <p:grpSp>
        <p:nvGrpSpPr>
          <p:cNvPr id="3" name="Group 2">
            <a:extLst>
              <a:ext uri="{FF2B5EF4-FFF2-40B4-BE49-F238E27FC236}">
                <a16:creationId xmlns:a16="http://schemas.microsoft.com/office/drawing/2014/main" id="{A195D034-F718-1D4A-902A-817590BEEA00}"/>
              </a:ext>
            </a:extLst>
          </p:cNvPr>
          <p:cNvGrpSpPr/>
          <p:nvPr/>
        </p:nvGrpSpPr>
        <p:grpSpPr>
          <a:xfrm>
            <a:off x="8498612" y="1690688"/>
            <a:ext cx="1606515" cy="2299599"/>
            <a:chOff x="8543452" y="2147709"/>
            <a:chExt cx="2406674" cy="3444963"/>
          </a:xfrm>
        </p:grpSpPr>
        <p:pic>
          <p:nvPicPr>
            <p:cNvPr id="2054" name="Picture 6" descr="CS 188: Introduction to Artificial Intelligence, Fall 2018">
              <a:extLst>
                <a:ext uri="{FF2B5EF4-FFF2-40B4-BE49-F238E27FC236}">
                  <a16:creationId xmlns:a16="http://schemas.microsoft.com/office/drawing/2014/main" id="{62DCB5E3-35C9-4649-A7DB-DD28BB93C6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0600" y="2147709"/>
              <a:ext cx="2339526" cy="232833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208CBEF-66BA-B949-BD8A-DCF823EA4989}"/>
                </a:ext>
              </a:extLst>
            </p:cNvPr>
            <p:cNvSpPr txBox="1"/>
            <p:nvPr/>
          </p:nvSpPr>
          <p:spPr>
            <a:xfrm>
              <a:off x="8885204" y="4476041"/>
              <a:ext cx="1955423" cy="507178"/>
            </a:xfrm>
            <a:prstGeom prst="rect">
              <a:avLst/>
            </a:prstGeom>
            <a:noFill/>
          </p:spPr>
          <p:txBody>
            <a:bodyPr wrap="none" rtlCol="0">
              <a:spAutoFit/>
            </a:bodyPr>
            <a:lstStyle/>
            <a:p>
              <a:r>
                <a:rPr lang="en-US" sz="1600" dirty="0"/>
                <a:t>Mitchel Stern</a:t>
              </a:r>
            </a:p>
          </p:txBody>
        </p:sp>
        <p:pic>
          <p:nvPicPr>
            <p:cNvPr id="2058" name="Picture 10" descr="Welcome to the Ethnic Studies Library Website! | Ethnic Studies Library">
              <a:extLst>
                <a:ext uri="{FF2B5EF4-FFF2-40B4-BE49-F238E27FC236}">
                  <a16:creationId xmlns:a16="http://schemas.microsoft.com/office/drawing/2014/main" id="{250F1984-2A3E-084C-ABFE-54A6A8D10F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3452" y="5012113"/>
              <a:ext cx="2406674" cy="5805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CC2F5BDE-F84D-4444-83D2-E7752CCA482B}"/>
              </a:ext>
            </a:extLst>
          </p:cNvPr>
          <p:cNvGrpSpPr/>
          <p:nvPr/>
        </p:nvGrpSpPr>
        <p:grpSpPr>
          <a:xfrm>
            <a:off x="5253449" y="1723920"/>
            <a:ext cx="1603591" cy="2299599"/>
            <a:chOff x="4962863" y="2147709"/>
            <a:chExt cx="2402293" cy="3444963"/>
          </a:xfrm>
        </p:grpSpPr>
        <p:sp>
          <p:nvSpPr>
            <p:cNvPr id="7" name="TextBox 6">
              <a:extLst>
                <a:ext uri="{FF2B5EF4-FFF2-40B4-BE49-F238E27FC236}">
                  <a16:creationId xmlns:a16="http://schemas.microsoft.com/office/drawing/2014/main" id="{706C9654-769E-E344-8616-1EEB24E03AE5}"/>
                </a:ext>
              </a:extLst>
            </p:cNvPr>
            <p:cNvSpPr txBox="1"/>
            <p:nvPr/>
          </p:nvSpPr>
          <p:spPr>
            <a:xfrm>
              <a:off x="5036823" y="4476041"/>
              <a:ext cx="2166555" cy="507178"/>
            </a:xfrm>
            <a:prstGeom prst="rect">
              <a:avLst/>
            </a:prstGeom>
            <a:noFill/>
          </p:spPr>
          <p:txBody>
            <a:bodyPr wrap="none" rtlCol="0">
              <a:spAutoFit/>
            </a:bodyPr>
            <a:lstStyle/>
            <a:p>
              <a:r>
                <a:rPr lang="en-US" sz="1600" dirty="0"/>
                <a:t>David C. Parkes</a:t>
              </a:r>
            </a:p>
          </p:txBody>
        </p:sp>
        <p:pic>
          <p:nvPicPr>
            <p:cNvPr id="2060" name="Picture 12" descr="David Parkes awarded ACM/SIGAI Autonomous Agents Research Award | Harvard  John A. Paulson School of Engineering and Applied Sciences">
              <a:extLst>
                <a:ext uri="{FF2B5EF4-FFF2-40B4-BE49-F238E27FC236}">
                  <a16:creationId xmlns:a16="http://schemas.microsoft.com/office/drawing/2014/main" id="{B9CE57B0-8443-6C49-889E-836BF631A5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6823" y="2147709"/>
              <a:ext cx="2328333" cy="23283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68AF1BC-41C9-AE40-BEF4-69F4774CB501}"/>
                </a:ext>
              </a:extLst>
            </p:cNvPr>
            <p:cNvPicPr>
              <a:picLocks noChangeAspect="1"/>
            </p:cNvPicPr>
            <p:nvPr/>
          </p:nvPicPr>
          <p:blipFill>
            <a:blip r:embed="rId3"/>
            <a:stretch>
              <a:fillRect/>
            </a:stretch>
          </p:blipFill>
          <p:spPr>
            <a:xfrm>
              <a:off x="4962863" y="5012113"/>
              <a:ext cx="2224897" cy="580559"/>
            </a:xfrm>
            <a:prstGeom prst="rect">
              <a:avLst/>
            </a:prstGeom>
          </p:spPr>
        </p:pic>
      </p:grpSp>
      <p:sp>
        <p:nvSpPr>
          <p:cNvPr id="45" name="TextBox 44">
            <a:extLst>
              <a:ext uri="{FF2B5EF4-FFF2-40B4-BE49-F238E27FC236}">
                <a16:creationId xmlns:a16="http://schemas.microsoft.com/office/drawing/2014/main" id="{5697CA6D-66AC-6B41-8AEF-B515B4991CE1}"/>
              </a:ext>
            </a:extLst>
          </p:cNvPr>
          <p:cNvSpPr txBox="1"/>
          <p:nvPr/>
        </p:nvSpPr>
        <p:spPr>
          <a:xfrm>
            <a:off x="838199" y="4265425"/>
            <a:ext cx="10976812" cy="1938992"/>
          </a:xfrm>
          <a:prstGeom prst="rect">
            <a:avLst/>
          </a:prstGeom>
          <a:noFill/>
        </p:spPr>
        <p:txBody>
          <a:bodyPr wrap="square" rtlCol="0">
            <a:spAutoFit/>
          </a:bodyPr>
          <a:lstStyle/>
          <a:p>
            <a:pPr marL="285750" indent="-285750">
              <a:buFont typeface="Arial" panose="020B0604020202020204" pitchFamily="34" charset="0"/>
              <a:buChar char="•"/>
            </a:pPr>
            <a:r>
              <a:rPr lang="en-US" sz="2400" b="1" dirty="0"/>
              <a:t>Efficiency</a:t>
            </a:r>
            <a:r>
              <a:rPr lang="en-US" sz="2400" dirty="0"/>
              <a:t> and </a:t>
            </a:r>
            <a:r>
              <a:rPr lang="en-US" sz="2400" b="1" dirty="0"/>
              <a:t>credibility</a:t>
            </a:r>
            <a:r>
              <a:rPr lang="en-US" sz="2400" dirty="0"/>
              <a:t> are the first order concern.</a:t>
            </a:r>
          </a:p>
          <a:p>
            <a:pPr marL="285750" indent="-285750">
              <a:buFont typeface="Arial" panose="020B0604020202020204" pitchFamily="34" charset="0"/>
              <a:buChar char="•"/>
            </a:pPr>
            <a:r>
              <a:rPr lang="en-US" sz="2400" dirty="0"/>
              <a:t>Distributions and demand are </a:t>
            </a:r>
            <a:r>
              <a:rPr lang="en-US" sz="2400" b="1" dirty="0">
                <a:solidFill>
                  <a:srgbClr val="C00000"/>
                </a:solidFill>
              </a:rPr>
              <a:t>dynamic</a:t>
            </a:r>
            <a:r>
              <a:rPr lang="en-US" sz="2400" dirty="0"/>
              <a:t>.</a:t>
            </a:r>
          </a:p>
          <a:p>
            <a:pPr marL="285750" indent="-285750">
              <a:buFont typeface="Arial" panose="020B0604020202020204" pitchFamily="34" charset="0"/>
              <a:buChar char="•"/>
            </a:pPr>
            <a:r>
              <a:rPr lang="en-US" sz="2400" b="1" dirty="0">
                <a:solidFill>
                  <a:schemeClr val="accent6">
                    <a:lumMod val="75000"/>
                  </a:schemeClr>
                </a:solidFill>
              </a:rPr>
              <a:t>Main results:</a:t>
            </a:r>
            <a:r>
              <a:rPr lang="en-US" sz="2400" dirty="0"/>
              <a:t> conditions for convergence to a unique equilibrium and approximately welfare optimal at equilibrium.</a:t>
            </a:r>
          </a:p>
          <a:p>
            <a:pPr marL="285750" indent="-285750">
              <a:buFont typeface="Arial" panose="020B0604020202020204" pitchFamily="34" charset="0"/>
              <a:buChar char="•"/>
            </a:pPr>
            <a:r>
              <a:rPr lang="en-US" sz="2400" b="1" dirty="0">
                <a:solidFill>
                  <a:schemeClr val="accent6">
                    <a:lumMod val="75000"/>
                  </a:schemeClr>
                </a:solidFill>
              </a:rPr>
              <a:t>Future directions:</a:t>
            </a:r>
            <a:r>
              <a:rPr lang="en-US" sz="2400" dirty="0"/>
              <a:t> robustness to collusion?</a:t>
            </a:r>
          </a:p>
        </p:txBody>
      </p:sp>
    </p:spTree>
    <p:extLst>
      <p:ext uri="{BB962C8B-B14F-4D97-AF65-F5344CB8AC3E}">
        <p14:creationId xmlns:p14="http://schemas.microsoft.com/office/powerpoint/2010/main" val="2980995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600F6-C383-B943-92C9-A625E0A4C07D}"/>
              </a:ext>
            </a:extLst>
          </p:cNvPr>
          <p:cNvSpPr>
            <a:spLocks noGrp="1"/>
          </p:cNvSpPr>
          <p:nvPr>
            <p:ph type="title"/>
          </p:nvPr>
        </p:nvSpPr>
        <p:spPr>
          <a:xfrm>
            <a:off x="838200" y="365125"/>
            <a:ext cx="10778836" cy="1325563"/>
          </a:xfrm>
        </p:spPr>
        <p:txBody>
          <a:bodyPr/>
          <a:lstStyle/>
          <a:p>
            <a:r>
              <a:rPr lang="en-US" dirty="0"/>
              <a:t>The Internet popularized second-price auctions</a:t>
            </a:r>
          </a:p>
        </p:txBody>
      </p:sp>
      <p:sp>
        <p:nvSpPr>
          <p:cNvPr id="3" name="Content Placeholder 2">
            <a:extLst>
              <a:ext uri="{FF2B5EF4-FFF2-40B4-BE49-F238E27FC236}">
                <a16:creationId xmlns:a16="http://schemas.microsoft.com/office/drawing/2014/main" id="{2D796476-792C-AF49-A2E2-6F8CF0BFBD5C}"/>
              </a:ext>
            </a:extLst>
          </p:cNvPr>
          <p:cNvSpPr>
            <a:spLocks noGrp="1"/>
          </p:cNvSpPr>
          <p:nvPr>
            <p:ph idx="1"/>
          </p:nvPr>
        </p:nvSpPr>
        <p:spPr/>
        <p:txBody>
          <a:bodyPr/>
          <a:lstStyle/>
          <a:p>
            <a:r>
              <a:rPr lang="en-US" dirty="0"/>
              <a:t>[</a:t>
            </a:r>
            <a:r>
              <a:rPr lang="en-US" dirty="0" err="1">
                <a:solidFill>
                  <a:schemeClr val="accent2">
                    <a:lumMod val="75000"/>
                  </a:schemeClr>
                </a:solidFill>
              </a:rPr>
              <a:t>Vickrey</a:t>
            </a:r>
            <a:r>
              <a:rPr lang="en-US" dirty="0">
                <a:solidFill>
                  <a:schemeClr val="accent2">
                    <a:lumMod val="75000"/>
                  </a:schemeClr>
                </a:solidFill>
              </a:rPr>
              <a:t> ‘61</a:t>
            </a:r>
            <a:r>
              <a:rPr lang="en-US" dirty="0"/>
              <a:t>] Second-price auctions.</a:t>
            </a:r>
          </a:p>
          <a:p>
            <a:pPr lvl="1"/>
            <a:r>
              <a:rPr lang="en-US" dirty="0"/>
              <a:t>Auctioneer collects bids privately.</a:t>
            </a:r>
          </a:p>
          <a:p>
            <a:pPr lvl="1"/>
            <a:r>
              <a:rPr lang="en-US" dirty="0"/>
              <a:t>Winner pays the second highest bid.</a:t>
            </a:r>
          </a:p>
        </p:txBody>
      </p:sp>
      <p:grpSp>
        <p:nvGrpSpPr>
          <p:cNvPr id="11" name="Group 10">
            <a:extLst>
              <a:ext uri="{FF2B5EF4-FFF2-40B4-BE49-F238E27FC236}">
                <a16:creationId xmlns:a16="http://schemas.microsoft.com/office/drawing/2014/main" id="{B327A319-CBFF-3344-864C-94BEC8BF0673}"/>
              </a:ext>
            </a:extLst>
          </p:cNvPr>
          <p:cNvGrpSpPr/>
          <p:nvPr/>
        </p:nvGrpSpPr>
        <p:grpSpPr>
          <a:xfrm>
            <a:off x="1806755" y="5310069"/>
            <a:ext cx="3474234" cy="461665"/>
            <a:chOff x="3218390" y="5658985"/>
            <a:chExt cx="3474234" cy="461665"/>
          </a:xfrm>
        </p:grpSpPr>
        <p:cxnSp>
          <p:nvCxnSpPr>
            <p:cNvPr id="12" name="Straight Arrow Connector 11">
              <a:extLst>
                <a:ext uri="{FF2B5EF4-FFF2-40B4-BE49-F238E27FC236}">
                  <a16:creationId xmlns:a16="http://schemas.microsoft.com/office/drawing/2014/main" id="{30BBD9C3-0688-6B4F-823B-0B0667E08F1F}"/>
                </a:ext>
              </a:extLst>
            </p:cNvPr>
            <p:cNvCxnSpPr>
              <a:cxnSpLocks/>
            </p:cNvCxnSpPr>
            <p:nvPr/>
          </p:nvCxnSpPr>
          <p:spPr>
            <a:xfrm flipH="1">
              <a:off x="3218390" y="6075451"/>
              <a:ext cx="2830724"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C437D2D6-5D7B-D84E-AAB9-90C51EEDEAD5}"/>
                </a:ext>
              </a:extLst>
            </p:cNvPr>
            <p:cNvSpPr txBox="1"/>
            <p:nvPr/>
          </p:nvSpPr>
          <p:spPr>
            <a:xfrm>
              <a:off x="3816756" y="5658985"/>
              <a:ext cx="2875868" cy="461665"/>
            </a:xfrm>
            <a:prstGeom prst="rect">
              <a:avLst/>
            </a:prstGeom>
            <a:noFill/>
          </p:spPr>
          <p:txBody>
            <a:bodyPr wrap="square" rtlCol="0">
              <a:spAutoFit/>
            </a:bodyPr>
            <a:lstStyle/>
            <a:p>
              <a:r>
                <a:rPr lang="en-US" sz="2400" b="1" dirty="0">
                  <a:solidFill>
                    <a:schemeClr val="accent2"/>
                  </a:solidFill>
                </a:rPr>
                <a:t>Pay $20</a:t>
              </a:r>
            </a:p>
          </p:txBody>
        </p:sp>
      </p:grpSp>
      <p:grpSp>
        <p:nvGrpSpPr>
          <p:cNvPr id="7" name="Group 6">
            <a:extLst>
              <a:ext uri="{FF2B5EF4-FFF2-40B4-BE49-F238E27FC236}">
                <a16:creationId xmlns:a16="http://schemas.microsoft.com/office/drawing/2014/main" id="{D6B65D4B-91D9-9347-85CF-F1DE605B2284}"/>
              </a:ext>
            </a:extLst>
          </p:cNvPr>
          <p:cNvGrpSpPr/>
          <p:nvPr/>
        </p:nvGrpSpPr>
        <p:grpSpPr>
          <a:xfrm>
            <a:off x="4693599" y="4075750"/>
            <a:ext cx="2765928" cy="2201153"/>
            <a:chOff x="4693599" y="4075750"/>
            <a:chExt cx="2765928" cy="2201153"/>
          </a:xfrm>
        </p:grpSpPr>
        <p:cxnSp>
          <p:nvCxnSpPr>
            <p:cNvPr id="15" name="Straight Arrow Connector 14">
              <a:extLst>
                <a:ext uri="{FF2B5EF4-FFF2-40B4-BE49-F238E27FC236}">
                  <a16:creationId xmlns:a16="http://schemas.microsoft.com/office/drawing/2014/main" id="{312A483A-FBF1-6B49-AD31-DD396FE52798}"/>
                </a:ext>
              </a:extLst>
            </p:cNvPr>
            <p:cNvCxnSpPr>
              <a:cxnSpLocks/>
            </p:cNvCxnSpPr>
            <p:nvPr/>
          </p:nvCxnSpPr>
          <p:spPr>
            <a:xfrm flipH="1">
              <a:off x="4693599" y="4936125"/>
              <a:ext cx="2765928" cy="0"/>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CA6521-B7A0-9646-B19D-27680B9EA087}"/>
                </a:ext>
              </a:extLst>
            </p:cNvPr>
            <p:cNvSpPr txBox="1"/>
            <p:nvPr/>
          </p:nvSpPr>
          <p:spPr>
            <a:xfrm>
              <a:off x="5568869" y="4508747"/>
              <a:ext cx="1542894" cy="461665"/>
            </a:xfrm>
            <a:prstGeom prst="rect">
              <a:avLst/>
            </a:prstGeom>
            <a:noFill/>
          </p:spPr>
          <p:txBody>
            <a:bodyPr wrap="square" rtlCol="0">
              <a:spAutoFit/>
            </a:bodyPr>
            <a:lstStyle/>
            <a:p>
              <a:r>
                <a:rPr lang="en-US" sz="2400" b="1" dirty="0">
                  <a:solidFill>
                    <a:schemeClr val="accent4">
                      <a:lumMod val="50000"/>
                    </a:schemeClr>
                  </a:solidFill>
                </a:rPr>
                <a:t>Bid $20</a:t>
              </a:r>
            </a:p>
          </p:txBody>
        </p:sp>
        <p:cxnSp>
          <p:nvCxnSpPr>
            <p:cNvPr id="17" name="Straight Arrow Connector 16">
              <a:extLst>
                <a:ext uri="{FF2B5EF4-FFF2-40B4-BE49-F238E27FC236}">
                  <a16:creationId xmlns:a16="http://schemas.microsoft.com/office/drawing/2014/main" id="{98FC3A09-F98F-2B4E-BC69-72D5933FB0F1}"/>
                </a:ext>
              </a:extLst>
            </p:cNvPr>
            <p:cNvCxnSpPr>
              <a:cxnSpLocks/>
            </p:cNvCxnSpPr>
            <p:nvPr/>
          </p:nvCxnSpPr>
          <p:spPr>
            <a:xfrm>
              <a:off x="7459527" y="4075750"/>
              <a:ext cx="0" cy="2201153"/>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DA2842AB-0BCB-0C43-8982-88A2FC9AAC50}"/>
              </a:ext>
            </a:extLst>
          </p:cNvPr>
          <p:cNvGrpSpPr/>
          <p:nvPr/>
        </p:nvGrpSpPr>
        <p:grpSpPr>
          <a:xfrm>
            <a:off x="814765" y="3444289"/>
            <a:ext cx="7625715" cy="709862"/>
            <a:chOff x="814765" y="3444289"/>
            <a:chExt cx="7625715" cy="709862"/>
          </a:xfrm>
        </p:grpSpPr>
        <p:sp>
          <p:nvSpPr>
            <p:cNvPr id="9" name="Oval 8">
              <a:extLst>
                <a:ext uri="{FF2B5EF4-FFF2-40B4-BE49-F238E27FC236}">
                  <a16:creationId xmlns:a16="http://schemas.microsoft.com/office/drawing/2014/main" id="{F0492581-4B43-224B-92E8-C959B39B9A9B}"/>
                </a:ext>
              </a:extLst>
            </p:cNvPr>
            <p:cNvSpPr/>
            <p:nvPr/>
          </p:nvSpPr>
          <p:spPr>
            <a:xfrm>
              <a:off x="3384530" y="3444289"/>
              <a:ext cx="2431360" cy="709862"/>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1">
                      <a:lumMod val="50000"/>
                    </a:schemeClr>
                  </a:solidFill>
                </a:rPr>
                <a:t>Second-Price Auction</a:t>
              </a:r>
            </a:p>
          </p:txBody>
        </p:sp>
        <p:sp>
          <p:nvSpPr>
            <p:cNvPr id="10" name="Oval 9">
              <a:extLst>
                <a:ext uri="{FF2B5EF4-FFF2-40B4-BE49-F238E27FC236}">
                  <a16:creationId xmlns:a16="http://schemas.microsoft.com/office/drawing/2014/main" id="{C1A32182-1E38-A445-B36C-FB25AF2E475B}"/>
                </a:ext>
              </a:extLst>
            </p:cNvPr>
            <p:cNvSpPr/>
            <p:nvPr/>
          </p:nvSpPr>
          <p:spPr>
            <a:xfrm>
              <a:off x="814765" y="3524341"/>
              <a:ext cx="1932843"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sp>
          <p:nvSpPr>
            <p:cNvPr id="18" name="Oval 17">
              <a:extLst>
                <a:ext uri="{FF2B5EF4-FFF2-40B4-BE49-F238E27FC236}">
                  <a16:creationId xmlns:a16="http://schemas.microsoft.com/office/drawing/2014/main" id="{919AB854-F952-AB45-AB5D-E95C335FC9CB}"/>
                </a:ext>
              </a:extLst>
            </p:cNvPr>
            <p:cNvSpPr/>
            <p:nvPr/>
          </p:nvSpPr>
          <p:spPr>
            <a:xfrm>
              <a:off x="6492447" y="3524341"/>
              <a:ext cx="1948033" cy="55140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rPr>
                <a:t>Bob</a:t>
              </a:r>
            </a:p>
          </p:txBody>
        </p:sp>
      </p:grpSp>
      <p:grpSp>
        <p:nvGrpSpPr>
          <p:cNvPr id="19" name="Group 18">
            <a:extLst>
              <a:ext uri="{FF2B5EF4-FFF2-40B4-BE49-F238E27FC236}">
                <a16:creationId xmlns:a16="http://schemas.microsoft.com/office/drawing/2014/main" id="{A4A4AAE6-F25A-9B48-91A4-D2790BF88564}"/>
              </a:ext>
            </a:extLst>
          </p:cNvPr>
          <p:cNvGrpSpPr/>
          <p:nvPr/>
        </p:nvGrpSpPr>
        <p:grpSpPr>
          <a:xfrm>
            <a:off x="1806755" y="4126865"/>
            <a:ext cx="2850026" cy="2231459"/>
            <a:chOff x="3218390" y="4475781"/>
            <a:chExt cx="2850026" cy="2231459"/>
          </a:xfrm>
        </p:grpSpPr>
        <p:cxnSp>
          <p:nvCxnSpPr>
            <p:cNvPr id="20" name="Straight Arrow Connector 19">
              <a:extLst>
                <a:ext uri="{FF2B5EF4-FFF2-40B4-BE49-F238E27FC236}">
                  <a16:creationId xmlns:a16="http://schemas.microsoft.com/office/drawing/2014/main" id="{48590AAD-8D04-454C-9531-A3D8665005A1}"/>
                </a:ext>
              </a:extLst>
            </p:cNvPr>
            <p:cNvCxnSpPr>
              <a:cxnSpLocks/>
            </p:cNvCxnSpPr>
            <p:nvPr/>
          </p:nvCxnSpPr>
          <p:spPr>
            <a:xfrm>
              <a:off x="6068416" y="4522323"/>
              <a:ext cx="0" cy="2184917"/>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5FF6941-7331-5F48-AEB1-77016C827D95}"/>
                </a:ext>
              </a:extLst>
            </p:cNvPr>
            <p:cNvCxnSpPr>
              <a:cxnSpLocks/>
            </p:cNvCxnSpPr>
            <p:nvPr/>
          </p:nvCxnSpPr>
          <p:spPr>
            <a:xfrm>
              <a:off x="3218390" y="5133858"/>
              <a:ext cx="2840375"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59821E6-48EE-EC4F-AA65-5929C1530DBD}"/>
                </a:ext>
              </a:extLst>
            </p:cNvPr>
            <p:cNvCxnSpPr>
              <a:cxnSpLocks/>
            </p:cNvCxnSpPr>
            <p:nvPr/>
          </p:nvCxnSpPr>
          <p:spPr>
            <a:xfrm flipH="1">
              <a:off x="3218390" y="4475781"/>
              <a:ext cx="5063" cy="221019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4EEFC98-64A2-8B45-8B8D-A0CE1F6D8B9A}"/>
                </a:ext>
              </a:extLst>
            </p:cNvPr>
            <p:cNvSpPr txBox="1"/>
            <p:nvPr/>
          </p:nvSpPr>
          <p:spPr>
            <a:xfrm>
              <a:off x="3816756" y="4696683"/>
              <a:ext cx="1627453" cy="416466"/>
            </a:xfrm>
            <a:prstGeom prst="rect">
              <a:avLst/>
            </a:prstGeom>
            <a:noFill/>
          </p:spPr>
          <p:txBody>
            <a:bodyPr wrap="square" rtlCol="0">
              <a:spAutoFit/>
            </a:bodyPr>
            <a:lstStyle/>
            <a:p>
              <a:r>
                <a:rPr lang="en-US" sz="2400" b="1" dirty="0">
                  <a:solidFill>
                    <a:schemeClr val="accent2"/>
                  </a:solidFill>
                </a:rPr>
                <a:t>Bid $80</a:t>
              </a:r>
            </a:p>
          </p:txBody>
        </p:sp>
      </p:grpSp>
      <p:sp>
        <p:nvSpPr>
          <p:cNvPr id="4" name="Slide Number Placeholder 3">
            <a:extLst>
              <a:ext uri="{FF2B5EF4-FFF2-40B4-BE49-F238E27FC236}">
                <a16:creationId xmlns:a16="http://schemas.microsoft.com/office/drawing/2014/main" id="{69D00D12-91D4-5443-B663-FD2FC19A8976}"/>
              </a:ext>
            </a:extLst>
          </p:cNvPr>
          <p:cNvSpPr>
            <a:spLocks noGrp="1"/>
          </p:cNvSpPr>
          <p:nvPr>
            <p:ph type="sldNum" sz="quarter" idx="12"/>
          </p:nvPr>
        </p:nvSpPr>
        <p:spPr/>
        <p:txBody>
          <a:bodyPr/>
          <a:lstStyle/>
          <a:p>
            <a:fld id="{C0E737A0-9836-0546-90C2-916B04F48200}" type="slidenum">
              <a:rPr lang="en-US" smtClean="0"/>
              <a:t>4</a:t>
            </a:fld>
            <a:endParaRPr lang="en-US" dirty="0"/>
          </a:p>
        </p:txBody>
      </p:sp>
      <p:grpSp>
        <p:nvGrpSpPr>
          <p:cNvPr id="24" name="Group 23">
            <a:extLst>
              <a:ext uri="{FF2B5EF4-FFF2-40B4-BE49-F238E27FC236}">
                <a16:creationId xmlns:a16="http://schemas.microsoft.com/office/drawing/2014/main" id="{D4988699-425E-2A46-9F0F-19D8F342BC6B}"/>
              </a:ext>
            </a:extLst>
          </p:cNvPr>
          <p:cNvGrpSpPr/>
          <p:nvPr/>
        </p:nvGrpSpPr>
        <p:grpSpPr>
          <a:xfrm>
            <a:off x="8701388" y="2233516"/>
            <a:ext cx="3371190" cy="3256105"/>
            <a:chOff x="8701388" y="2233516"/>
            <a:chExt cx="3371190" cy="3256105"/>
          </a:xfrm>
        </p:grpSpPr>
        <p:pic>
          <p:nvPicPr>
            <p:cNvPr id="1026" name="Picture 2" descr="Vickrey One Year Later: Catching Up with a Thinker Way Ahead of His Time.  Columbia University Record, October 10, 1997">
              <a:extLst>
                <a:ext uri="{FF2B5EF4-FFF2-40B4-BE49-F238E27FC236}">
                  <a16:creationId xmlns:a16="http://schemas.microsoft.com/office/drawing/2014/main" id="{7AA446C5-B9F3-324E-B532-F2C957D669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1388" y="2233516"/>
              <a:ext cx="3371190" cy="22189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DC521BE7-05CA-634E-BDBA-FFEFBB19E8A3}"/>
                </a:ext>
              </a:extLst>
            </p:cNvPr>
            <p:cNvSpPr/>
            <p:nvPr/>
          </p:nvSpPr>
          <p:spPr>
            <a:xfrm>
              <a:off x="8822913" y="4566291"/>
              <a:ext cx="3128140" cy="923330"/>
            </a:xfrm>
            <a:prstGeom prst="rect">
              <a:avLst/>
            </a:prstGeom>
          </p:spPr>
          <p:txBody>
            <a:bodyPr wrap="square">
              <a:spAutoFit/>
            </a:bodyPr>
            <a:lstStyle/>
            <a:p>
              <a:r>
                <a:rPr lang="en-US" b="1" dirty="0" err="1">
                  <a:solidFill>
                    <a:srgbClr val="202124"/>
                  </a:solidFill>
                  <a:latin typeface="Roboto"/>
                </a:rPr>
                <a:t>Vickrey</a:t>
              </a:r>
              <a:r>
                <a:rPr lang="en-US" b="1" dirty="0">
                  <a:solidFill>
                    <a:srgbClr val="202124"/>
                  </a:solidFill>
                  <a:latin typeface="Roboto"/>
                </a:rPr>
                <a:t>.</a:t>
              </a:r>
              <a:r>
                <a:rPr lang="en-US" dirty="0">
                  <a:solidFill>
                    <a:srgbClr val="202124"/>
                  </a:solidFill>
                  <a:latin typeface="Roboto"/>
                </a:rPr>
                <a:t> Awarded the ‘96 Nobel prize in economics.</a:t>
              </a:r>
              <a:endParaRPr lang="en-US" dirty="0"/>
            </a:p>
          </p:txBody>
        </p:sp>
      </p:grpSp>
    </p:spTree>
    <p:custDataLst>
      <p:tags r:id="rId1"/>
    </p:custDataLst>
    <p:extLst>
      <p:ext uri="{BB962C8B-B14F-4D97-AF65-F5344CB8AC3E}">
        <p14:creationId xmlns:p14="http://schemas.microsoft.com/office/powerpoint/2010/main" val="3498564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s on a display with reflection of office">
            <a:extLst>
              <a:ext uri="{FF2B5EF4-FFF2-40B4-BE49-F238E27FC236}">
                <a16:creationId xmlns:a16="http://schemas.microsoft.com/office/drawing/2014/main" id="{01B89B8B-5BD6-4303-A93E-FA9D212C66F4}"/>
              </a:ext>
            </a:extLst>
          </p:cNvPr>
          <p:cNvPicPr>
            <a:picLocks noChangeAspect="1"/>
          </p:cNvPicPr>
          <p:nvPr/>
        </p:nvPicPr>
        <p:blipFill rotWithShape="1">
          <a:blip r:embed="rId2">
            <a:alphaModFix amt="50000"/>
          </a:blip>
          <a:srcRect t="9313" b="6418"/>
          <a:stretch/>
        </p:blipFill>
        <p:spPr>
          <a:xfrm>
            <a:off x="20" y="1"/>
            <a:ext cx="12191980" cy="6857999"/>
          </a:xfrm>
          <a:prstGeom prst="rect">
            <a:avLst/>
          </a:prstGeom>
        </p:spPr>
      </p:pic>
      <p:sp>
        <p:nvSpPr>
          <p:cNvPr id="2" name="Title 1">
            <a:extLst>
              <a:ext uri="{FF2B5EF4-FFF2-40B4-BE49-F238E27FC236}">
                <a16:creationId xmlns:a16="http://schemas.microsoft.com/office/drawing/2014/main" id="{E74DFE27-0B1E-084E-A3C1-FDACC3BEC576}"/>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Future work</a:t>
            </a:r>
          </a:p>
        </p:txBody>
      </p:sp>
      <p:sp>
        <p:nvSpPr>
          <p:cNvPr id="4" name="Slide Number Placeholder 3">
            <a:extLst>
              <a:ext uri="{FF2B5EF4-FFF2-40B4-BE49-F238E27FC236}">
                <a16:creationId xmlns:a16="http://schemas.microsoft.com/office/drawing/2014/main" id="{B25064A9-7682-6A46-B054-0E4E5FBD95F6}"/>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C0E737A0-9836-0546-90C2-916B04F48200}" type="slidenum">
              <a:rPr lang="en-US">
                <a:solidFill>
                  <a:srgbClr val="FFFFFF"/>
                </a:solidFill>
                <a:latin typeface="Calibri" panose="020F0502020204030204"/>
              </a:rPr>
              <a:pPr>
                <a:spcAft>
                  <a:spcPts val="600"/>
                </a:spcAft>
                <a:defRPr/>
              </a:pPr>
              <a:t>40</a:t>
            </a:fld>
            <a:endParaRPr lang="en-US">
              <a:solidFill>
                <a:srgbClr val="FFFFFF"/>
              </a:solidFill>
              <a:latin typeface="Calibri" panose="020F0502020204030204"/>
            </a:endParaRPr>
          </a:p>
        </p:txBody>
      </p:sp>
    </p:spTree>
    <p:extLst>
      <p:ext uri="{BB962C8B-B14F-4D97-AF65-F5344CB8AC3E}">
        <p14:creationId xmlns:p14="http://schemas.microsoft.com/office/powerpoint/2010/main" val="2723211595"/>
      </p:ext>
    </p:extLst>
  </p:cSld>
  <p:clrMapOvr>
    <a:overrideClrMapping bg1="dk1" tx1="lt1" bg2="dk2" tx2="lt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304A4-1BAB-8544-8D8D-8C66780CA4D7}"/>
              </a:ext>
            </a:extLst>
          </p:cNvPr>
          <p:cNvSpPr>
            <a:spLocks noGrp="1"/>
          </p:cNvSpPr>
          <p:nvPr>
            <p:ph type="title"/>
          </p:nvPr>
        </p:nvSpPr>
        <p:spPr/>
        <p:txBody>
          <a:bodyPr/>
          <a:lstStyle/>
          <a:p>
            <a:r>
              <a:rPr lang="en-US" dirty="0"/>
              <a:t>How to design user-centered auctions?</a:t>
            </a:r>
          </a:p>
        </p:txBody>
      </p:sp>
      <p:sp>
        <p:nvSpPr>
          <p:cNvPr id="3" name="Content Placeholder 2">
            <a:extLst>
              <a:ext uri="{FF2B5EF4-FFF2-40B4-BE49-F238E27FC236}">
                <a16:creationId xmlns:a16="http://schemas.microsoft.com/office/drawing/2014/main" id="{76511D8E-3768-AD46-9528-0C8F29D75139}"/>
              </a:ext>
            </a:extLst>
          </p:cNvPr>
          <p:cNvSpPr>
            <a:spLocks noGrp="1"/>
          </p:cNvSpPr>
          <p:nvPr>
            <p:ph idx="1"/>
          </p:nvPr>
        </p:nvSpPr>
        <p:spPr/>
        <p:txBody>
          <a:bodyPr>
            <a:normAutofit/>
          </a:bodyPr>
          <a:lstStyle/>
          <a:p>
            <a:r>
              <a:rPr lang="en-US" dirty="0"/>
              <a:t>Develop (approximately) credible auctions in other settings.</a:t>
            </a:r>
          </a:p>
          <a:p>
            <a:pPr lvl="1"/>
            <a:r>
              <a:rPr lang="en-US" dirty="0"/>
              <a:t>Combinatorial auctions.</a:t>
            </a:r>
          </a:p>
          <a:p>
            <a:pPr lvl="1"/>
            <a:r>
              <a:rPr lang="en-US" dirty="0"/>
              <a:t>Resource allocation in blockchains that is robust to collusion.</a:t>
            </a:r>
          </a:p>
          <a:p>
            <a:r>
              <a:rPr lang="en-US" dirty="0"/>
              <a:t>Increasing the concern that online advertising causes negative externalities:</a:t>
            </a:r>
          </a:p>
          <a:p>
            <a:pPr lvl="1"/>
            <a:r>
              <a:rPr lang="en-US" dirty="0"/>
              <a:t>Microtargeting and its effects to polarization, addiction, manipulation.</a:t>
            </a:r>
          </a:p>
          <a:p>
            <a:pPr lvl="1"/>
            <a:r>
              <a:rPr lang="en-US" dirty="0"/>
              <a:t>Other metrics beyond revenue?</a:t>
            </a:r>
          </a:p>
          <a:p>
            <a:endParaRPr lang="en-US" dirty="0"/>
          </a:p>
          <a:p>
            <a:endParaRPr lang="en-US" dirty="0"/>
          </a:p>
          <a:p>
            <a:endParaRPr lang="en-US" dirty="0"/>
          </a:p>
          <a:p>
            <a:endParaRPr lang="en-US" dirty="0"/>
          </a:p>
          <a:p>
            <a:endParaRPr lang="en-US" dirty="0"/>
          </a:p>
        </p:txBody>
      </p:sp>
      <p:sp>
        <p:nvSpPr>
          <p:cNvPr id="4" name="Slide Number Placeholder 3">
            <a:extLst>
              <a:ext uri="{FF2B5EF4-FFF2-40B4-BE49-F238E27FC236}">
                <a16:creationId xmlns:a16="http://schemas.microsoft.com/office/drawing/2014/main" id="{5CD433E7-6DC9-704C-9BB3-4EC5DD2FDBFC}"/>
              </a:ext>
            </a:extLst>
          </p:cNvPr>
          <p:cNvSpPr>
            <a:spLocks noGrp="1"/>
          </p:cNvSpPr>
          <p:nvPr>
            <p:ph type="sldNum" sz="quarter" idx="12"/>
          </p:nvPr>
        </p:nvSpPr>
        <p:spPr/>
        <p:txBody>
          <a:bodyPr/>
          <a:lstStyle/>
          <a:p>
            <a:fld id="{C0E737A0-9836-0546-90C2-916B04F48200}" type="slidenum">
              <a:rPr lang="en-US" smtClean="0"/>
              <a:t>41</a:t>
            </a:fld>
            <a:endParaRPr lang="en-US"/>
          </a:p>
        </p:txBody>
      </p:sp>
      <p:grpSp>
        <p:nvGrpSpPr>
          <p:cNvPr id="5" name="Group 4">
            <a:extLst>
              <a:ext uri="{FF2B5EF4-FFF2-40B4-BE49-F238E27FC236}">
                <a16:creationId xmlns:a16="http://schemas.microsoft.com/office/drawing/2014/main" id="{8D38D2A3-837A-D945-AA36-2C060289FA7F}"/>
              </a:ext>
            </a:extLst>
          </p:cNvPr>
          <p:cNvGrpSpPr/>
          <p:nvPr/>
        </p:nvGrpSpPr>
        <p:grpSpPr>
          <a:xfrm>
            <a:off x="2121441" y="4836645"/>
            <a:ext cx="8714876" cy="1517869"/>
            <a:chOff x="2036380" y="3332347"/>
            <a:chExt cx="8714876" cy="1517869"/>
          </a:xfrm>
        </p:grpSpPr>
        <p:pic>
          <p:nvPicPr>
            <p:cNvPr id="6" name="Picture 5">
              <a:extLst>
                <a:ext uri="{FF2B5EF4-FFF2-40B4-BE49-F238E27FC236}">
                  <a16:creationId xmlns:a16="http://schemas.microsoft.com/office/drawing/2014/main" id="{94BD7526-F4A0-3048-AA07-3718901F4423}"/>
                </a:ext>
              </a:extLst>
            </p:cNvPr>
            <p:cNvPicPr>
              <a:picLocks noChangeAspect="1"/>
            </p:cNvPicPr>
            <p:nvPr/>
          </p:nvPicPr>
          <p:blipFill>
            <a:blip r:embed="rId3"/>
            <a:stretch>
              <a:fillRect/>
            </a:stretch>
          </p:blipFill>
          <p:spPr>
            <a:xfrm>
              <a:off x="2113510" y="4157878"/>
              <a:ext cx="8637746" cy="692338"/>
            </a:xfrm>
            <a:prstGeom prst="rect">
              <a:avLst/>
            </a:prstGeom>
          </p:spPr>
        </p:pic>
        <p:pic>
          <p:nvPicPr>
            <p:cNvPr id="8" name="Picture 7">
              <a:extLst>
                <a:ext uri="{FF2B5EF4-FFF2-40B4-BE49-F238E27FC236}">
                  <a16:creationId xmlns:a16="http://schemas.microsoft.com/office/drawing/2014/main" id="{FD894789-0EFC-B74F-98B5-6672D9E52F37}"/>
                </a:ext>
              </a:extLst>
            </p:cNvPr>
            <p:cNvPicPr>
              <a:picLocks noChangeAspect="1"/>
            </p:cNvPicPr>
            <p:nvPr/>
          </p:nvPicPr>
          <p:blipFill>
            <a:blip r:embed="rId4"/>
            <a:stretch>
              <a:fillRect/>
            </a:stretch>
          </p:blipFill>
          <p:spPr>
            <a:xfrm>
              <a:off x="2036380" y="3332347"/>
              <a:ext cx="7175500" cy="812800"/>
            </a:xfrm>
            <a:prstGeom prst="rect">
              <a:avLst/>
            </a:prstGeom>
          </p:spPr>
        </p:pic>
      </p:grpSp>
    </p:spTree>
    <p:custDataLst>
      <p:tags r:id="rId1"/>
    </p:custDataLst>
    <p:extLst>
      <p:ext uri="{BB962C8B-B14F-4D97-AF65-F5344CB8AC3E}">
        <p14:creationId xmlns:p14="http://schemas.microsoft.com/office/powerpoint/2010/main" val="36321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F71C4-E972-974F-A85C-AC1567B0C108}"/>
              </a:ext>
            </a:extLst>
          </p:cNvPr>
          <p:cNvSpPr>
            <a:spLocks noGrp="1"/>
          </p:cNvSpPr>
          <p:nvPr>
            <p:ph type="title"/>
          </p:nvPr>
        </p:nvSpPr>
        <p:spPr/>
        <p:txBody>
          <a:bodyPr/>
          <a:lstStyle/>
          <a:p>
            <a:r>
              <a:rPr lang="en-US" dirty="0"/>
              <a:t>How to create energy-efficient blockchains?</a:t>
            </a:r>
          </a:p>
        </p:txBody>
      </p:sp>
      <p:sp>
        <p:nvSpPr>
          <p:cNvPr id="3" name="Content Placeholder 2">
            <a:extLst>
              <a:ext uri="{FF2B5EF4-FFF2-40B4-BE49-F238E27FC236}">
                <a16:creationId xmlns:a16="http://schemas.microsoft.com/office/drawing/2014/main" id="{55DC64F3-05FD-F346-91CC-FBF53CD07BC3}"/>
              </a:ext>
            </a:extLst>
          </p:cNvPr>
          <p:cNvSpPr>
            <a:spLocks noGrp="1"/>
          </p:cNvSpPr>
          <p:nvPr>
            <p:ph idx="1"/>
          </p:nvPr>
        </p:nvSpPr>
        <p:spPr/>
        <p:txBody>
          <a:bodyPr/>
          <a:lstStyle/>
          <a:p>
            <a:r>
              <a:rPr lang="en-US" dirty="0"/>
              <a:t>How existing random beacon proposals can take advantage of our reduction of energy-efficient blockchains to the task of designing random beacons.</a:t>
            </a:r>
          </a:p>
          <a:p>
            <a:pPr lvl="1"/>
            <a:r>
              <a:rPr lang="en-US" dirty="0"/>
              <a:t>Verifiable delay functions.</a:t>
            </a:r>
          </a:p>
          <a:p>
            <a:pPr lvl="1"/>
            <a:r>
              <a:rPr lang="en-US" dirty="0"/>
              <a:t>NIST quantum random-number generators.</a:t>
            </a:r>
          </a:p>
        </p:txBody>
      </p:sp>
      <p:sp>
        <p:nvSpPr>
          <p:cNvPr id="4" name="Slide Number Placeholder 3">
            <a:extLst>
              <a:ext uri="{FF2B5EF4-FFF2-40B4-BE49-F238E27FC236}">
                <a16:creationId xmlns:a16="http://schemas.microsoft.com/office/drawing/2014/main" id="{20D0F6D8-D5C2-4342-9926-0B9776ECBAB8}"/>
              </a:ext>
            </a:extLst>
          </p:cNvPr>
          <p:cNvSpPr>
            <a:spLocks noGrp="1"/>
          </p:cNvSpPr>
          <p:nvPr>
            <p:ph type="sldNum" sz="quarter" idx="12"/>
          </p:nvPr>
        </p:nvSpPr>
        <p:spPr/>
        <p:txBody>
          <a:bodyPr/>
          <a:lstStyle/>
          <a:p>
            <a:fld id="{C0E737A0-9836-0546-90C2-916B04F48200}" type="slidenum">
              <a:rPr lang="en-US" smtClean="0"/>
              <a:t>42</a:t>
            </a:fld>
            <a:endParaRPr lang="en-US"/>
          </a:p>
        </p:txBody>
      </p:sp>
      <p:pic>
        <p:nvPicPr>
          <p:cNvPr id="6" name="Picture 5">
            <a:extLst>
              <a:ext uri="{FF2B5EF4-FFF2-40B4-BE49-F238E27FC236}">
                <a16:creationId xmlns:a16="http://schemas.microsoft.com/office/drawing/2014/main" id="{02004B5E-4F5F-9149-92B0-9FB23767CE43}"/>
              </a:ext>
            </a:extLst>
          </p:cNvPr>
          <p:cNvPicPr>
            <a:picLocks noChangeAspect="1"/>
          </p:cNvPicPr>
          <p:nvPr/>
        </p:nvPicPr>
        <p:blipFill>
          <a:blip r:embed="rId2"/>
          <a:stretch>
            <a:fillRect/>
          </a:stretch>
        </p:blipFill>
        <p:spPr>
          <a:xfrm>
            <a:off x="2211598" y="4026240"/>
            <a:ext cx="6941832" cy="760602"/>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522C41B6-49DD-9A45-BC53-DB2248F69A0E}"/>
              </a:ext>
            </a:extLst>
          </p:cNvPr>
          <p:cNvPicPr>
            <a:picLocks noChangeAspect="1"/>
          </p:cNvPicPr>
          <p:nvPr/>
        </p:nvPicPr>
        <p:blipFill>
          <a:blip r:embed="rId3"/>
          <a:stretch>
            <a:fillRect/>
          </a:stretch>
        </p:blipFill>
        <p:spPr>
          <a:xfrm>
            <a:off x="2211598" y="4927940"/>
            <a:ext cx="7102523" cy="1349801"/>
          </a:xfrm>
          <a:prstGeom prst="rect">
            <a:avLst/>
          </a:prstGeom>
        </p:spPr>
      </p:pic>
      <p:sp>
        <p:nvSpPr>
          <p:cNvPr id="9" name="TextBox 8">
            <a:extLst>
              <a:ext uri="{FF2B5EF4-FFF2-40B4-BE49-F238E27FC236}">
                <a16:creationId xmlns:a16="http://schemas.microsoft.com/office/drawing/2014/main" id="{B26A572E-F170-AF41-94D8-A2B81A387BF6}"/>
              </a:ext>
            </a:extLst>
          </p:cNvPr>
          <p:cNvSpPr txBox="1"/>
          <p:nvPr/>
        </p:nvSpPr>
        <p:spPr>
          <a:xfrm>
            <a:off x="5289193" y="5413287"/>
            <a:ext cx="5034135" cy="923330"/>
          </a:xfrm>
          <a:prstGeom prst="rect">
            <a:avLst/>
          </a:prstGeom>
          <a:noFill/>
        </p:spPr>
        <p:txBody>
          <a:bodyPr wrap="none" rtlCol="0">
            <a:spAutoFit/>
          </a:bodyPr>
          <a:lstStyle/>
          <a:p>
            <a:pPr marL="285750" indent="-285750">
              <a:buFont typeface="Wingdings" pitchFamily="2" charset="2"/>
              <a:buChar char="q"/>
            </a:pPr>
            <a:r>
              <a:rPr lang="en-US" dirty="0"/>
              <a:t>USA: Visa lotteries.</a:t>
            </a:r>
          </a:p>
          <a:p>
            <a:pPr marL="285750" indent="-285750">
              <a:buFont typeface="Wingdings" pitchFamily="2" charset="2"/>
              <a:buChar char="q"/>
            </a:pPr>
            <a:r>
              <a:rPr lang="en-US" dirty="0"/>
              <a:t>Chile: Random auditions of government officials.</a:t>
            </a:r>
          </a:p>
          <a:p>
            <a:pPr marL="285750" indent="-285750">
              <a:buFont typeface="Wingdings" pitchFamily="2" charset="2"/>
              <a:buChar char="q"/>
            </a:pPr>
            <a:r>
              <a:rPr lang="en-US" dirty="0"/>
              <a:t>Brazil: Assign judges to cases.</a:t>
            </a:r>
          </a:p>
        </p:txBody>
      </p:sp>
    </p:spTree>
    <p:extLst>
      <p:ext uri="{BB962C8B-B14F-4D97-AF65-F5344CB8AC3E}">
        <p14:creationId xmlns:p14="http://schemas.microsoft.com/office/powerpoint/2010/main" val="4261087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3F26-62ED-EC4B-8703-17CF1C942A1B}"/>
              </a:ext>
            </a:extLst>
          </p:cNvPr>
          <p:cNvSpPr>
            <a:spLocks noGrp="1"/>
          </p:cNvSpPr>
          <p:nvPr>
            <p:ph type="title"/>
          </p:nvPr>
        </p:nvSpPr>
        <p:spPr>
          <a:xfrm>
            <a:off x="838199" y="365125"/>
            <a:ext cx="10954011" cy="1325563"/>
          </a:xfrm>
        </p:spPr>
        <p:txBody>
          <a:bodyPr/>
          <a:lstStyle/>
          <a:p>
            <a:r>
              <a:rPr lang="en-US" dirty="0"/>
              <a:t>How blockchain components affects incentives?</a:t>
            </a:r>
          </a:p>
        </p:txBody>
      </p:sp>
      <p:sp>
        <p:nvSpPr>
          <p:cNvPr id="3" name="Content Placeholder 2">
            <a:extLst>
              <a:ext uri="{FF2B5EF4-FFF2-40B4-BE49-F238E27FC236}">
                <a16:creationId xmlns:a16="http://schemas.microsoft.com/office/drawing/2014/main" id="{0A317883-6797-674B-9DA1-5832E3F04C9A}"/>
              </a:ext>
            </a:extLst>
          </p:cNvPr>
          <p:cNvSpPr>
            <a:spLocks noGrp="1"/>
          </p:cNvSpPr>
          <p:nvPr>
            <p:ph idx="1"/>
          </p:nvPr>
        </p:nvSpPr>
        <p:spPr>
          <a:xfrm>
            <a:off x="838199" y="1825625"/>
            <a:ext cx="6289111" cy="4351338"/>
          </a:xfrm>
        </p:spPr>
        <p:txBody>
          <a:bodyPr/>
          <a:lstStyle/>
          <a:p>
            <a:r>
              <a:rPr lang="en-US" dirty="0"/>
              <a:t>Expand mining games to consider revenue from new transaction fee auctions. </a:t>
            </a:r>
          </a:p>
          <a:p>
            <a:r>
              <a:rPr lang="en-US" dirty="0"/>
              <a:t>Proposals for scalability often offload computation outside blockchains.</a:t>
            </a:r>
          </a:p>
          <a:p>
            <a:pPr lvl="1"/>
            <a:r>
              <a:rPr lang="en-US" dirty="0"/>
              <a:t>How to design incentive compatible protocols without using the blockchain?</a:t>
            </a:r>
          </a:p>
        </p:txBody>
      </p:sp>
      <p:sp>
        <p:nvSpPr>
          <p:cNvPr id="4" name="Slide Number Placeholder 3">
            <a:extLst>
              <a:ext uri="{FF2B5EF4-FFF2-40B4-BE49-F238E27FC236}">
                <a16:creationId xmlns:a16="http://schemas.microsoft.com/office/drawing/2014/main" id="{E100A0D8-A07B-174B-8832-93C4B3F09EAC}"/>
              </a:ext>
            </a:extLst>
          </p:cNvPr>
          <p:cNvSpPr>
            <a:spLocks noGrp="1"/>
          </p:cNvSpPr>
          <p:nvPr>
            <p:ph type="sldNum" sz="quarter" idx="12"/>
          </p:nvPr>
        </p:nvSpPr>
        <p:spPr/>
        <p:txBody>
          <a:bodyPr/>
          <a:lstStyle/>
          <a:p>
            <a:fld id="{C0E737A0-9836-0546-90C2-916B04F48200}" type="slidenum">
              <a:rPr lang="en-US" smtClean="0"/>
              <a:t>43</a:t>
            </a:fld>
            <a:endParaRPr lang="en-US"/>
          </a:p>
        </p:txBody>
      </p:sp>
      <p:grpSp>
        <p:nvGrpSpPr>
          <p:cNvPr id="6" name="Group 5">
            <a:extLst>
              <a:ext uri="{FF2B5EF4-FFF2-40B4-BE49-F238E27FC236}">
                <a16:creationId xmlns:a16="http://schemas.microsoft.com/office/drawing/2014/main" id="{9D09F852-543E-8D45-8A83-B85CBA2F5473}"/>
              </a:ext>
            </a:extLst>
          </p:cNvPr>
          <p:cNvGrpSpPr/>
          <p:nvPr/>
        </p:nvGrpSpPr>
        <p:grpSpPr>
          <a:xfrm>
            <a:off x="7127310" y="1879850"/>
            <a:ext cx="4664901" cy="3015921"/>
            <a:chOff x="6243145" y="1949690"/>
            <a:chExt cx="5110655" cy="3304106"/>
          </a:xfrm>
        </p:grpSpPr>
        <p:pic>
          <p:nvPicPr>
            <p:cNvPr id="1026" name="Picture 2">
              <a:extLst>
                <a:ext uri="{FF2B5EF4-FFF2-40B4-BE49-F238E27FC236}">
                  <a16:creationId xmlns:a16="http://schemas.microsoft.com/office/drawing/2014/main" id="{78E1B3E6-4CD2-B746-9C1B-C7C3ADAF7E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3145" y="1949690"/>
              <a:ext cx="5110655" cy="289168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FA2DF58-7585-E74C-B799-BB30FC10AA6F}"/>
                </a:ext>
              </a:extLst>
            </p:cNvPr>
            <p:cNvSpPr txBox="1"/>
            <p:nvPr/>
          </p:nvSpPr>
          <p:spPr>
            <a:xfrm>
              <a:off x="6243145" y="4884464"/>
              <a:ext cx="1527278" cy="369332"/>
            </a:xfrm>
            <a:prstGeom prst="rect">
              <a:avLst/>
            </a:prstGeom>
            <a:noFill/>
          </p:spPr>
          <p:txBody>
            <a:bodyPr wrap="none" rtlCol="0">
              <a:spAutoFit/>
            </a:bodyPr>
            <a:lstStyle/>
            <a:p>
              <a:r>
                <a:rPr lang="en-US" dirty="0">
                  <a:solidFill>
                    <a:schemeClr val="bg2">
                      <a:lumMod val="50000"/>
                    </a:schemeClr>
                  </a:solidFill>
                </a:rPr>
                <a:t>Source: ACFCS</a:t>
              </a:r>
            </a:p>
          </p:txBody>
        </p:sp>
      </p:grpSp>
    </p:spTree>
    <p:extLst>
      <p:ext uri="{BB962C8B-B14F-4D97-AF65-F5344CB8AC3E}">
        <p14:creationId xmlns:p14="http://schemas.microsoft.com/office/powerpoint/2010/main" val="25161173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784B0-5D14-1446-A749-0B1C8CF5EAD7}"/>
              </a:ext>
            </a:extLst>
          </p:cNvPr>
          <p:cNvSpPr>
            <a:spLocks noGrp="1"/>
          </p:cNvSpPr>
          <p:nvPr>
            <p:ph type="title"/>
          </p:nvPr>
        </p:nvSpPr>
        <p:spPr>
          <a:xfrm>
            <a:off x="838200" y="365125"/>
            <a:ext cx="11148391" cy="1325563"/>
          </a:xfrm>
        </p:spPr>
        <p:txBody>
          <a:bodyPr>
            <a:normAutofit/>
          </a:bodyPr>
          <a:lstStyle/>
          <a:p>
            <a:r>
              <a:rPr lang="en-US" dirty="0"/>
              <a:t>Economics and Computer Security</a:t>
            </a:r>
          </a:p>
        </p:txBody>
      </p:sp>
      <p:sp>
        <p:nvSpPr>
          <p:cNvPr id="3" name="Content Placeholder 2">
            <a:extLst>
              <a:ext uri="{FF2B5EF4-FFF2-40B4-BE49-F238E27FC236}">
                <a16:creationId xmlns:a16="http://schemas.microsoft.com/office/drawing/2014/main" id="{74E7A8AD-9F34-B341-876F-03EF533E65F5}"/>
              </a:ext>
            </a:extLst>
          </p:cNvPr>
          <p:cNvSpPr>
            <a:spLocks noGrp="1"/>
          </p:cNvSpPr>
          <p:nvPr>
            <p:ph idx="1"/>
          </p:nvPr>
        </p:nvSpPr>
        <p:spPr>
          <a:xfrm>
            <a:off x="838199" y="2143676"/>
            <a:ext cx="10941723" cy="4351338"/>
          </a:xfrm>
        </p:spPr>
        <p:txBody>
          <a:bodyPr/>
          <a:lstStyle/>
          <a:p>
            <a:endParaRPr lang="en-US" dirty="0"/>
          </a:p>
          <a:p>
            <a:endParaRPr lang="en-US" dirty="0"/>
          </a:p>
          <a:p>
            <a:pPr marL="0" indent="0">
              <a:buNone/>
            </a:pPr>
            <a:endParaRPr lang="en-US" dirty="0"/>
          </a:p>
          <a:p>
            <a:r>
              <a:rPr lang="en-US" dirty="0"/>
              <a:t>[</a:t>
            </a:r>
            <a:r>
              <a:rPr lang="en-US" dirty="0">
                <a:solidFill>
                  <a:schemeClr val="accent2">
                    <a:lumMod val="75000"/>
                  </a:schemeClr>
                </a:solidFill>
              </a:rPr>
              <a:t>CF</a:t>
            </a:r>
            <a:r>
              <a:rPr lang="en-US" b="1" u="sng" dirty="0">
                <a:solidFill>
                  <a:schemeClr val="accent2">
                    <a:lumMod val="75000"/>
                  </a:schemeClr>
                </a:solidFill>
              </a:rPr>
              <a:t>F</a:t>
            </a:r>
            <a:r>
              <a:rPr lang="en-US" dirty="0">
                <a:solidFill>
                  <a:schemeClr val="accent2">
                    <a:lumMod val="75000"/>
                  </a:schemeClr>
                </a:solidFill>
              </a:rPr>
              <a:t>HW ’19</a:t>
            </a:r>
            <a:r>
              <a:rPr lang="en-US" dirty="0"/>
              <a:t>] How can we secure IoT devices when neither users nor sellers are not the most impacted when devices are compromised?</a:t>
            </a:r>
          </a:p>
        </p:txBody>
      </p:sp>
      <p:sp>
        <p:nvSpPr>
          <p:cNvPr id="4" name="Slide Number Placeholder 3">
            <a:extLst>
              <a:ext uri="{FF2B5EF4-FFF2-40B4-BE49-F238E27FC236}">
                <a16:creationId xmlns:a16="http://schemas.microsoft.com/office/drawing/2014/main" id="{07680C5D-06FB-3B43-9ACB-A19BB0177EAE}"/>
              </a:ext>
            </a:extLst>
          </p:cNvPr>
          <p:cNvSpPr>
            <a:spLocks noGrp="1"/>
          </p:cNvSpPr>
          <p:nvPr>
            <p:ph type="sldNum" sz="quarter" idx="12"/>
          </p:nvPr>
        </p:nvSpPr>
        <p:spPr/>
        <p:txBody>
          <a:bodyPr/>
          <a:lstStyle/>
          <a:p>
            <a:fld id="{C0E737A0-9836-0546-90C2-916B04F48200}" type="slidenum">
              <a:rPr lang="en-US" smtClean="0"/>
              <a:t>44</a:t>
            </a:fld>
            <a:endParaRPr lang="en-US"/>
          </a:p>
        </p:txBody>
      </p:sp>
      <p:pic>
        <p:nvPicPr>
          <p:cNvPr id="1026" name="Picture 2" descr="Tithi Chattopadhyay">
            <a:extLst>
              <a:ext uri="{FF2B5EF4-FFF2-40B4-BE49-F238E27FC236}">
                <a16:creationId xmlns:a16="http://schemas.microsoft.com/office/drawing/2014/main" id="{169C6090-C8D5-B840-9CD7-FB83C2D0E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004" y="1621549"/>
            <a:ext cx="1469882" cy="14698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ick Feamster - Center for Information Technology Policy">
            <a:extLst>
              <a:ext uri="{FF2B5EF4-FFF2-40B4-BE49-F238E27FC236}">
                <a16:creationId xmlns:a16="http://schemas.microsoft.com/office/drawing/2014/main" id="{56CBF367-5884-684D-A03D-52BBF4D16F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1008" y="1621549"/>
            <a:ext cx="1473527" cy="14735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nny Yuxing Huang - Center for Information Technology Policy">
            <a:extLst>
              <a:ext uri="{FF2B5EF4-FFF2-40B4-BE49-F238E27FC236}">
                <a16:creationId xmlns:a16="http://schemas.microsoft.com/office/drawing/2014/main" id="{1CB94EB5-FFFB-6E48-B83D-37F39FD438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7143" y="1624492"/>
            <a:ext cx="1473527" cy="147352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enter for Information Technology Policy at Princeton University [image] |  EurekAlert! Science News">
            <a:extLst>
              <a:ext uri="{FF2B5EF4-FFF2-40B4-BE49-F238E27FC236}">
                <a16:creationId xmlns:a16="http://schemas.microsoft.com/office/drawing/2014/main" id="{3B94EB41-B3D3-9F4F-9D7D-0B16DDD994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8068" y="1621549"/>
            <a:ext cx="4081855" cy="175179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E3AF16D1-C212-6048-B2D7-7A950D636659}"/>
              </a:ext>
            </a:extLst>
          </p:cNvPr>
          <p:cNvSpPr txBox="1"/>
          <p:nvPr/>
        </p:nvSpPr>
        <p:spPr>
          <a:xfrm>
            <a:off x="552761" y="3095029"/>
            <a:ext cx="2061334" cy="369332"/>
          </a:xfrm>
          <a:prstGeom prst="rect">
            <a:avLst/>
          </a:prstGeom>
          <a:noFill/>
        </p:spPr>
        <p:txBody>
          <a:bodyPr wrap="none" rtlCol="0">
            <a:spAutoFit/>
          </a:bodyPr>
          <a:lstStyle/>
          <a:p>
            <a:r>
              <a:rPr lang="en-US" dirty="0" err="1"/>
              <a:t>Tithi</a:t>
            </a:r>
            <a:r>
              <a:rPr lang="en-US" dirty="0"/>
              <a:t> Chattopadhyay</a:t>
            </a:r>
          </a:p>
        </p:txBody>
      </p:sp>
      <p:sp>
        <p:nvSpPr>
          <p:cNvPr id="7" name="TextBox 6">
            <a:extLst>
              <a:ext uri="{FF2B5EF4-FFF2-40B4-BE49-F238E27FC236}">
                <a16:creationId xmlns:a16="http://schemas.microsoft.com/office/drawing/2014/main" id="{ABADE783-D660-2C43-99A9-E74E949AC363}"/>
              </a:ext>
            </a:extLst>
          </p:cNvPr>
          <p:cNvSpPr txBox="1"/>
          <p:nvPr/>
        </p:nvSpPr>
        <p:spPr>
          <a:xfrm>
            <a:off x="2541301" y="3103691"/>
            <a:ext cx="1511504" cy="369332"/>
          </a:xfrm>
          <a:prstGeom prst="rect">
            <a:avLst/>
          </a:prstGeom>
          <a:noFill/>
        </p:spPr>
        <p:txBody>
          <a:bodyPr wrap="none" rtlCol="0">
            <a:spAutoFit/>
          </a:bodyPr>
          <a:lstStyle/>
          <a:p>
            <a:r>
              <a:rPr lang="en-US" dirty="0"/>
              <a:t>Nick </a:t>
            </a:r>
            <a:r>
              <a:rPr lang="en-US" dirty="0" err="1"/>
              <a:t>Feamster</a:t>
            </a:r>
            <a:endParaRPr lang="en-US" dirty="0"/>
          </a:p>
        </p:txBody>
      </p:sp>
      <p:sp>
        <p:nvSpPr>
          <p:cNvPr id="11" name="TextBox 10">
            <a:extLst>
              <a:ext uri="{FF2B5EF4-FFF2-40B4-BE49-F238E27FC236}">
                <a16:creationId xmlns:a16="http://schemas.microsoft.com/office/drawing/2014/main" id="{8504D7FE-DA04-2449-844A-CE8D8C19D51A}"/>
              </a:ext>
            </a:extLst>
          </p:cNvPr>
          <p:cNvSpPr txBox="1"/>
          <p:nvPr/>
        </p:nvSpPr>
        <p:spPr>
          <a:xfrm>
            <a:off x="4294093" y="3115408"/>
            <a:ext cx="1441933" cy="369332"/>
          </a:xfrm>
          <a:prstGeom prst="rect">
            <a:avLst/>
          </a:prstGeom>
          <a:noFill/>
        </p:spPr>
        <p:txBody>
          <a:bodyPr wrap="none" rtlCol="0">
            <a:spAutoFit/>
          </a:bodyPr>
          <a:lstStyle/>
          <a:p>
            <a:r>
              <a:rPr lang="en-US" dirty="0"/>
              <a:t>Danny Huang</a:t>
            </a:r>
          </a:p>
        </p:txBody>
      </p:sp>
      <p:pic>
        <p:nvPicPr>
          <p:cNvPr id="21" name="Picture 2" descr="Matt Weinberg | Simons Institute for the Theory of Computing">
            <a:extLst>
              <a:ext uri="{FF2B5EF4-FFF2-40B4-BE49-F238E27FC236}">
                <a16:creationId xmlns:a16="http://schemas.microsoft.com/office/drawing/2014/main" id="{B52F3684-167F-3E40-8E27-343DB03976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2991" y="1624455"/>
            <a:ext cx="1414621" cy="147356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245D767-5D95-E243-9E2A-D3A04F9A9F07}"/>
              </a:ext>
            </a:extLst>
          </p:cNvPr>
          <p:cNvSpPr txBox="1"/>
          <p:nvPr/>
        </p:nvSpPr>
        <p:spPr>
          <a:xfrm>
            <a:off x="6048618" y="3114068"/>
            <a:ext cx="1603965" cy="369332"/>
          </a:xfrm>
          <a:prstGeom prst="rect">
            <a:avLst/>
          </a:prstGeom>
          <a:noFill/>
        </p:spPr>
        <p:txBody>
          <a:bodyPr wrap="none" rtlCol="0">
            <a:spAutoFit/>
          </a:bodyPr>
          <a:lstStyle/>
          <a:p>
            <a:r>
              <a:rPr lang="en-US" dirty="0"/>
              <a:t>Matt Weinberg</a:t>
            </a:r>
          </a:p>
        </p:txBody>
      </p:sp>
      <p:grpSp>
        <p:nvGrpSpPr>
          <p:cNvPr id="17" name="Group 16">
            <a:extLst>
              <a:ext uri="{FF2B5EF4-FFF2-40B4-BE49-F238E27FC236}">
                <a16:creationId xmlns:a16="http://schemas.microsoft.com/office/drawing/2014/main" id="{C3F7701B-E004-FA4C-BE67-B59A571E25BB}"/>
              </a:ext>
            </a:extLst>
          </p:cNvPr>
          <p:cNvGrpSpPr/>
          <p:nvPr/>
        </p:nvGrpSpPr>
        <p:grpSpPr>
          <a:xfrm>
            <a:off x="2195778" y="4588755"/>
            <a:ext cx="8472989" cy="2150837"/>
            <a:chOff x="2175900" y="4548999"/>
            <a:chExt cx="8472989" cy="2150837"/>
          </a:xfrm>
        </p:grpSpPr>
        <p:grpSp>
          <p:nvGrpSpPr>
            <p:cNvPr id="12" name="Group 11">
              <a:extLst>
                <a:ext uri="{FF2B5EF4-FFF2-40B4-BE49-F238E27FC236}">
                  <a16:creationId xmlns:a16="http://schemas.microsoft.com/office/drawing/2014/main" id="{0C2A8E8C-D5F9-7D4C-9DA1-1ADFDEE1F640}"/>
                </a:ext>
              </a:extLst>
            </p:cNvPr>
            <p:cNvGrpSpPr/>
            <p:nvPr/>
          </p:nvGrpSpPr>
          <p:grpSpPr>
            <a:xfrm>
              <a:off x="2175900" y="4922357"/>
              <a:ext cx="8472989" cy="1777479"/>
              <a:chOff x="1770171" y="4407290"/>
              <a:chExt cx="9077368" cy="1904267"/>
            </a:xfrm>
          </p:grpSpPr>
          <p:pic>
            <p:nvPicPr>
              <p:cNvPr id="6" name="Picture 5">
                <a:extLst>
                  <a:ext uri="{FF2B5EF4-FFF2-40B4-BE49-F238E27FC236}">
                    <a16:creationId xmlns:a16="http://schemas.microsoft.com/office/drawing/2014/main" id="{B58F0A70-722F-A54E-9D05-75F40E4A25CF}"/>
                  </a:ext>
                </a:extLst>
              </p:cNvPr>
              <p:cNvPicPr>
                <a:picLocks noChangeAspect="1"/>
              </p:cNvPicPr>
              <p:nvPr/>
            </p:nvPicPr>
            <p:blipFill>
              <a:blip r:embed="rId7"/>
              <a:stretch>
                <a:fillRect/>
              </a:stretch>
            </p:blipFill>
            <p:spPr>
              <a:xfrm>
                <a:off x="1770171" y="4407290"/>
                <a:ext cx="9077368" cy="1049202"/>
              </a:xfrm>
              <a:prstGeom prst="rect">
                <a:avLst/>
              </a:prstGeom>
            </p:spPr>
          </p:pic>
          <p:pic>
            <p:nvPicPr>
              <p:cNvPr id="10" name="Picture 9" descr="Text&#10;&#10;Description automatically generated">
                <a:extLst>
                  <a:ext uri="{FF2B5EF4-FFF2-40B4-BE49-F238E27FC236}">
                    <a16:creationId xmlns:a16="http://schemas.microsoft.com/office/drawing/2014/main" id="{398FA9ED-0ECE-384D-922E-0203CBF1F9F3}"/>
                  </a:ext>
                </a:extLst>
              </p:cNvPr>
              <p:cNvPicPr>
                <a:picLocks noChangeAspect="1"/>
              </p:cNvPicPr>
              <p:nvPr/>
            </p:nvPicPr>
            <p:blipFill>
              <a:blip r:embed="rId8"/>
              <a:stretch>
                <a:fillRect/>
              </a:stretch>
            </p:blipFill>
            <p:spPr>
              <a:xfrm>
                <a:off x="1770171" y="5450975"/>
                <a:ext cx="1850840" cy="860582"/>
              </a:xfrm>
              <a:prstGeom prst="rect">
                <a:avLst/>
              </a:prstGeom>
            </p:spPr>
          </p:pic>
        </p:grpSp>
        <p:pic>
          <p:nvPicPr>
            <p:cNvPr id="16" name="Picture 15" descr="A picture containing text, tableware, dishware, plate&#10;&#10;Description automatically generated">
              <a:extLst>
                <a:ext uri="{FF2B5EF4-FFF2-40B4-BE49-F238E27FC236}">
                  <a16:creationId xmlns:a16="http://schemas.microsoft.com/office/drawing/2014/main" id="{BA51A8A2-2DBA-FF4A-99D9-885F12BEF39B}"/>
                </a:ext>
              </a:extLst>
            </p:cNvPr>
            <p:cNvPicPr>
              <a:picLocks noChangeAspect="1"/>
            </p:cNvPicPr>
            <p:nvPr/>
          </p:nvPicPr>
          <p:blipFill>
            <a:blip r:embed="rId9"/>
            <a:stretch>
              <a:fillRect/>
            </a:stretch>
          </p:blipFill>
          <p:spPr>
            <a:xfrm>
              <a:off x="2175900" y="4548999"/>
              <a:ext cx="1114287" cy="427666"/>
            </a:xfrm>
            <a:prstGeom prst="rect">
              <a:avLst/>
            </a:prstGeom>
          </p:spPr>
        </p:pic>
      </p:grpSp>
    </p:spTree>
    <p:extLst>
      <p:ext uri="{BB962C8B-B14F-4D97-AF65-F5344CB8AC3E}">
        <p14:creationId xmlns:p14="http://schemas.microsoft.com/office/powerpoint/2010/main" val="2879508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E6C955F-7ADC-424E-9FF9-4A7A80670603}"/>
              </a:ext>
            </a:extLst>
          </p:cNvPr>
          <p:cNvSpPr>
            <a:spLocks noGrp="1"/>
          </p:cNvSpPr>
          <p:nvPr>
            <p:ph type="title"/>
          </p:nvPr>
        </p:nvSpPr>
        <p:spPr>
          <a:xfrm>
            <a:off x="6094105" y="802955"/>
            <a:ext cx="4977976" cy="1454051"/>
          </a:xfrm>
        </p:spPr>
        <p:txBody>
          <a:bodyPr vert="horz" lIns="91440" tIns="45720" rIns="91440" bIns="45720" rtlCol="0" anchor="ctr">
            <a:normAutofit/>
          </a:bodyPr>
          <a:lstStyle/>
          <a:p>
            <a:r>
              <a:rPr lang="en-US" kern="1200">
                <a:solidFill>
                  <a:srgbClr val="000000"/>
                </a:solidFill>
                <a:latin typeface="+mj-lt"/>
                <a:ea typeface="+mj-ea"/>
                <a:cs typeface="+mj-cs"/>
              </a:rPr>
              <a:t>Thank you</a:t>
            </a:r>
          </a:p>
        </p:txBody>
      </p:sp>
      <p:sp>
        <p:nvSpPr>
          <p:cNvPr id="25"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Graphic 8" descr="Handshake">
            <a:extLst>
              <a:ext uri="{FF2B5EF4-FFF2-40B4-BE49-F238E27FC236}">
                <a16:creationId xmlns:a16="http://schemas.microsoft.com/office/drawing/2014/main" id="{14AB962D-CCB6-4329-8409-77CBC9C3A93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0254" y="1629089"/>
            <a:ext cx="3620021" cy="3620021"/>
          </a:xfrm>
          <a:prstGeom prst="rect">
            <a:avLst/>
          </a:prstGeom>
        </p:spPr>
      </p:pic>
      <p:sp>
        <p:nvSpPr>
          <p:cNvPr id="5" name="Rectangle 4">
            <a:extLst>
              <a:ext uri="{FF2B5EF4-FFF2-40B4-BE49-F238E27FC236}">
                <a16:creationId xmlns:a16="http://schemas.microsoft.com/office/drawing/2014/main" id="{2A9456BB-6B8D-9346-8A0B-7334D26642D2}"/>
              </a:ext>
            </a:extLst>
          </p:cNvPr>
          <p:cNvSpPr/>
          <p:nvPr/>
        </p:nvSpPr>
        <p:spPr>
          <a:xfrm>
            <a:off x="5450691" y="1094266"/>
            <a:ext cx="6418580" cy="3639289"/>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solidFill>
                  <a:srgbClr val="000000"/>
                </a:solidFill>
              </a:rPr>
              <a:t>``… people have realized that security failure is caused at least as often by bad incentives as by bad design.’’ [</a:t>
            </a:r>
            <a:r>
              <a:rPr lang="en-US" sz="2000" dirty="0">
                <a:solidFill>
                  <a:schemeClr val="accent2">
                    <a:lumMod val="75000"/>
                  </a:schemeClr>
                </a:solidFill>
              </a:rPr>
              <a:t>Anderson and Moore, 07</a:t>
            </a:r>
            <a:r>
              <a:rPr lang="en-US" sz="2000" dirty="0">
                <a:solidFill>
                  <a:srgbClr val="000000"/>
                </a:solidFill>
              </a:rPr>
              <a:t>]</a:t>
            </a:r>
          </a:p>
          <a:p>
            <a:pPr indent="-228600">
              <a:lnSpc>
                <a:spcPct val="90000"/>
              </a:lnSpc>
              <a:spcAft>
                <a:spcPts val="600"/>
              </a:spcAft>
              <a:buFont typeface="Arial" panose="020B0604020202020204" pitchFamily="34" charset="0"/>
              <a:buChar char="•"/>
            </a:pPr>
            <a:endParaRPr lang="en-US" sz="2000" dirty="0">
              <a:solidFill>
                <a:srgbClr val="000000"/>
              </a:solidFill>
            </a:endParaRPr>
          </a:p>
        </p:txBody>
      </p:sp>
      <p:sp>
        <p:nvSpPr>
          <p:cNvPr id="4" name="Slide Number Placeholder 3">
            <a:extLst>
              <a:ext uri="{FF2B5EF4-FFF2-40B4-BE49-F238E27FC236}">
                <a16:creationId xmlns:a16="http://schemas.microsoft.com/office/drawing/2014/main" id="{1D0368C3-920D-1340-9188-BEC00D963584}"/>
              </a:ext>
            </a:extLst>
          </p:cNvPr>
          <p:cNvSpPr>
            <a:spLocks noGrp="1"/>
          </p:cNvSpPr>
          <p:nvPr>
            <p:ph type="sldNum" sz="quarter" idx="12"/>
          </p:nvPr>
        </p:nvSpPr>
        <p:spPr>
          <a:xfrm>
            <a:off x="10825930" y="6223702"/>
            <a:ext cx="570728" cy="314067"/>
          </a:xfrm>
        </p:spPr>
        <p:txBody>
          <a:bodyPr vert="horz" lIns="91440" tIns="45720" rIns="91440" bIns="45720" rtlCol="0" anchor="ctr">
            <a:normAutofit/>
          </a:bodyPr>
          <a:lstStyle/>
          <a:p>
            <a:pPr>
              <a:spcAft>
                <a:spcPts val="600"/>
              </a:spcAft>
            </a:pPr>
            <a:fld id="{C0E737A0-9836-0546-90C2-916B04F48200}" type="slidenum">
              <a:rPr lang="en-US" sz="1100" smtClean="0">
                <a:solidFill>
                  <a:srgbClr val="898989"/>
                </a:solidFill>
              </a:rPr>
              <a:pPr>
                <a:spcAft>
                  <a:spcPts val="600"/>
                </a:spcAft>
              </a:pPr>
              <a:t>45</a:t>
            </a:fld>
            <a:endParaRPr lang="en-US" sz="1100">
              <a:solidFill>
                <a:srgbClr val="898989"/>
              </a:solidFill>
            </a:endParaRPr>
          </a:p>
        </p:txBody>
      </p:sp>
      <p:grpSp>
        <p:nvGrpSpPr>
          <p:cNvPr id="6" name="Group 5">
            <a:extLst>
              <a:ext uri="{FF2B5EF4-FFF2-40B4-BE49-F238E27FC236}">
                <a16:creationId xmlns:a16="http://schemas.microsoft.com/office/drawing/2014/main" id="{961A2E2A-E3F1-8049-BF51-E7810C8A0032}"/>
              </a:ext>
            </a:extLst>
          </p:cNvPr>
          <p:cNvGrpSpPr/>
          <p:nvPr/>
        </p:nvGrpSpPr>
        <p:grpSpPr>
          <a:xfrm>
            <a:off x="6797858" y="3234896"/>
            <a:ext cx="1823833" cy="2750507"/>
            <a:chOff x="6797858" y="3234896"/>
            <a:chExt cx="1823833" cy="2750507"/>
          </a:xfrm>
        </p:grpSpPr>
        <p:grpSp>
          <p:nvGrpSpPr>
            <p:cNvPr id="49" name="Group 48">
              <a:extLst>
                <a:ext uri="{FF2B5EF4-FFF2-40B4-BE49-F238E27FC236}">
                  <a16:creationId xmlns:a16="http://schemas.microsoft.com/office/drawing/2014/main" id="{F7F04ADA-AA45-324A-AFFD-365886EB401D}"/>
                </a:ext>
              </a:extLst>
            </p:cNvPr>
            <p:cNvGrpSpPr/>
            <p:nvPr/>
          </p:nvGrpSpPr>
          <p:grpSpPr>
            <a:xfrm>
              <a:off x="6797858" y="3234896"/>
              <a:ext cx="1823833" cy="2750507"/>
              <a:chOff x="6511625" y="4119178"/>
              <a:chExt cx="962247" cy="1300073"/>
            </a:xfrm>
          </p:grpSpPr>
          <p:cxnSp>
            <p:nvCxnSpPr>
              <p:cNvPr id="14" name="Straight Connector 13">
                <a:extLst>
                  <a:ext uri="{FF2B5EF4-FFF2-40B4-BE49-F238E27FC236}">
                    <a16:creationId xmlns:a16="http://schemas.microsoft.com/office/drawing/2014/main" id="{DDBE6650-5739-3E4E-B6F5-8A51A508C7B5}"/>
                  </a:ext>
                </a:extLst>
              </p:cNvPr>
              <p:cNvCxnSpPr>
                <a:cxnSpLocks/>
              </p:cNvCxnSpPr>
              <p:nvPr/>
            </p:nvCxnSpPr>
            <p:spPr>
              <a:xfrm flipH="1" flipV="1">
                <a:off x="6529567" y="4289507"/>
                <a:ext cx="254023" cy="112974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F178A27-B6EA-854D-BE89-D811E3C7B4EE}"/>
                  </a:ext>
                </a:extLst>
              </p:cNvPr>
              <p:cNvCxnSpPr>
                <a:cxnSpLocks/>
              </p:cNvCxnSpPr>
              <p:nvPr/>
            </p:nvCxnSpPr>
            <p:spPr>
              <a:xfrm flipV="1">
                <a:off x="6529566" y="4124794"/>
                <a:ext cx="704276" cy="1703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018A61-3C4E-1544-A7CD-31D06372CDF4}"/>
                  </a:ext>
                </a:extLst>
              </p:cNvPr>
              <p:cNvCxnSpPr>
                <a:cxnSpLocks/>
              </p:cNvCxnSpPr>
              <p:nvPr/>
            </p:nvCxnSpPr>
            <p:spPr>
              <a:xfrm flipV="1">
                <a:off x="6778960" y="5249110"/>
                <a:ext cx="691763" cy="16471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CB235F8-A3D6-874B-AF59-B29E242D30F0}"/>
                  </a:ext>
                </a:extLst>
              </p:cNvPr>
              <p:cNvCxnSpPr>
                <a:cxnSpLocks/>
              </p:cNvCxnSpPr>
              <p:nvPr/>
            </p:nvCxnSpPr>
            <p:spPr>
              <a:xfrm flipH="1" flipV="1">
                <a:off x="7232363" y="4119178"/>
                <a:ext cx="241509" cy="11297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EB4B0EE7-45C7-7241-82FA-47CAA498D59E}"/>
                  </a:ext>
                </a:extLst>
              </p:cNvPr>
              <p:cNvCxnSpPr>
                <a:cxnSpLocks/>
              </p:cNvCxnSpPr>
              <p:nvPr/>
            </p:nvCxnSpPr>
            <p:spPr>
              <a:xfrm flipV="1">
                <a:off x="6511625" y="4295123"/>
                <a:ext cx="27307" cy="96557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FBB7144-C7C7-364B-802B-46A591A7B586}"/>
                  </a:ext>
                </a:extLst>
              </p:cNvPr>
              <p:cNvCxnSpPr>
                <a:cxnSpLocks/>
              </p:cNvCxnSpPr>
              <p:nvPr/>
            </p:nvCxnSpPr>
            <p:spPr>
              <a:xfrm flipV="1">
                <a:off x="6525278" y="4733555"/>
                <a:ext cx="110507" cy="3059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8BD215CF-2E84-CA42-A1C7-CD877A69239D}"/>
                  </a:ext>
                </a:extLst>
              </p:cNvPr>
              <p:cNvPicPr>
                <a:picLocks noChangeAspect="1"/>
              </p:cNvPicPr>
              <p:nvPr/>
            </p:nvPicPr>
            <p:blipFill>
              <a:blip r:embed="rId7"/>
              <a:stretch>
                <a:fillRect/>
              </a:stretch>
            </p:blipFill>
            <p:spPr>
              <a:xfrm>
                <a:off x="6735556" y="4576105"/>
                <a:ext cx="534080" cy="393766"/>
              </a:xfrm>
              <a:prstGeom prst="rect">
                <a:avLst/>
              </a:prstGeom>
              <a:ln>
                <a:noFill/>
              </a:ln>
            </p:spPr>
          </p:pic>
        </p:grpSp>
        <p:sp>
          <p:nvSpPr>
            <p:cNvPr id="52" name="TextBox 51">
              <a:extLst>
                <a:ext uri="{FF2B5EF4-FFF2-40B4-BE49-F238E27FC236}">
                  <a16:creationId xmlns:a16="http://schemas.microsoft.com/office/drawing/2014/main" id="{DB8940C1-03EE-5741-93FA-C373FB778EF1}"/>
                </a:ext>
              </a:extLst>
            </p:cNvPr>
            <p:cNvSpPr txBox="1"/>
            <p:nvPr/>
          </p:nvSpPr>
          <p:spPr>
            <a:xfrm>
              <a:off x="7073537" y="3955612"/>
              <a:ext cx="1118961" cy="369332"/>
            </a:xfrm>
            <a:prstGeom prst="rect">
              <a:avLst/>
            </a:prstGeom>
            <a:noFill/>
          </p:spPr>
          <p:txBody>
            <a:bodyPr wrap="none" rtlCol="0">
              <a:spAutoFit/>
            </a:bodyPr>
            <a:lstStyle/>
            <a:p>
              <a:r>
                <a:rPr lang="en-US" dirty="0"/>
                <a:t>Adversary</a:t>
              </a:r>
            </a:p>
          </p:txBody>
        </p:sp>
      </p:grpSp>
      <p:grpSp>
        <p:nvGrpSpPr>
          <p:cNvPr id="7" name="Group 6">
            <a:extLst>
              <a:ext uri="{FF2B5EF4-FFF2-40B4-BE49-F238E27FC236}">
                <a16:creationId xmlns:a16="http://schemas.microsoft.com/office/drawing/2014/main" id="{9DA76E9F-912F-3A46-90CC-9509D37EE3CA}"/>
              </a:ext>
            </a:extLst>
          </p:cNvPr>
          <p:cNvGrpSpPr/>
          <p:nvPr/>
        </p:nvGrpSpPr>
        <p:grpSpPr>
          <a:xfrm>
            <a:off x="7725475" y="4249219"/>
            <a:ext cx="2161030" cy="2174583"/>
            <a:chOff x="7725475" y="4249219"/>
            <a:chExt cx="2161030" cy="2174583"/>
          </a:xfrm>
        </p:grpSpPr>
        <p:sp>
          <p:nvSpPr>
            <p:cNvPr id="50" name="TextBox 49">
              <a:extLst>
                <a:ext uri="{FF2B5EF4-FFF2-40B4-BE49-F238E27FC236}">
                  <a16:creationId xmlns:a16="http://schemas.microsoft.com/office/drawing/2014/main" id="{6ACFB491-4DBD-2146-B3EC-29D842ED9305}"/>
                </a:ext>
              </a:extLst>
            </p:cNvPr>
            <p:cNvSpPr txBox="1"/>
            <p:nvPr/>
          </p:nvSpPr>
          <p:spPr>
            <a:xfrm>
              <a:off x="7911284" y="6054470"/>
              <a:ext cx="1975221" cy="369332"/>
            </a:xfrm>
            <a:prstGeom prst="rect">
              <a:avLst/>
            </a:prstGeom>
            <a:noFill/>
          </p:spPr>
          <p:txBody>
            <a:bodyPr wrap="none" rtlCol="0">
              <a:spAutoFit/>
            </a:bodyPr>
            <a:lstStyle/>
            <a:p>
              <a:r>
                <a:rPr lang="en-US" dirty="0"/>
                <a:t>Algorithm designer</a:t>
              </a:r>
            </a:p>
          </p:txBody>
        </p:sp>
        <p:pic>
          <p:nvPicPr>
            <p:cNvPr id="48" name="Picture 47">
              <a:extLst>
                <a:ext uri="{FF2B5EF4-FFF2-40B4-BE49-F238E27FC236}">
                  <a16:creationId xmlns:a16="http://schemas.microsoft.com/office/drawing/2014/main" id="{AE5377A2-CD1E-AB47-802E-899F02FDBAD9}"/>
                </a:ext>
              </a:extLst>
            </p:cNvPr>
            <p:cNvPicPr>
              <a:picLocks noChangeAspect="1"/>
            </p:cNvPicPr>
            <p:nvPr/>
          </p:nvPicPr>
          <p:blipFill>
            <a:blip r:embed="rId8"/>
            <a:stretch>
              <a:fillRect/>
            </a:stretch>
          </p:blipFill>
          <p:spPr>
            <a:xfrm>
              <a:off x="7725475" y="4249219"/>
              <a:ext cx="1839559" cy="1839559"/>
            </a:xfrm>
            <a:prstGeom prst="rect">
              <a:avLst/>
            </a:prstGeom>
          </p:spPr>
        </p:pic>
      </p:grpSp>
    </p:spTree>
    <p:custDataLst>
      <p:tags r:id="rId1"/>
    </p:custDataLst>
    <p:extLst>
      <p:ext uri="{BB962C8B-B14F-4D97-AF65-F5344CB8AC3E}">
        <p14:creationId xmlns:p14="http://schemas.microsoft.com/office/powerpoint/2010/main" val="3309044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B6890-B94C-364E-9AC0-8C86832E5D66}"/>
              </a:ext>
            </a:extLst>
          </p:cNvPr>
          <p:cNvSpPr>
            <a:spLocks noGrp="1"/>
          </p:cNvSpPr>
          <p:nvPr>
            <p:ph type="title"/>
          </p:nvPr>
        </p:nvSpPr>
        <p:spPr/>
        <p:txBody>
          <a:bodyPr/>
          <a:lstStyle/>
          <a:p>
            <a:r>
              <a:rPr lang="en-US" dirty="0"/>
              <a:t>The return of first-price auctions</a:t>
            </a:r>
          </a:p>
        </p:txBody>
      </p:sp>
      <p:pic>
        <p:nvPicPr>
          <p:cNvPr id="6" name="Content Placeholder 5" descr="Text&#10;&#10;Description automatically generated with medium confidence">
            <a:extLst>
              <a:ext uri="{FF2B5EF4-FFF2-40B4-BE49-F238E27FC236}">
                <a16:creationId xmlns:a16="http://schemas.microsoft.com/office/drawing/2014/main" id="{942CA423-14F0-454E-BBC0-5559CBB01827}"/>
              </a:ext>
            </a:extLst>
          </p:cNvPr>
          <p:cNvPicPr>
            <a:picLocks noGrp="1" noChangeAspect="1"/>
          </p:cNvPicPr>
          <p:nvPr>
            <p:ph idx="1"/>
          </p:nvPr>
        </p:nvPicPr>
        <p:blipFill>
          <a:blip r:embed="rId3"/>
          <a:stretch>
            <a:fillRect/>
          </a:stretch>
        </p:blipFill>
        <p:spPr>
          <a:xfrm>
            <a:off x="4239856" y="2421643"/>
            <a:ext cx="7238998" cy="1210495"/>
          </a:xfrm>
        </p:spPr>
      </p:pic>
      <p:sp>
        <p:nvSpPr>
          <p:cNvPr id="4" name="Slide Number Placeholder 3">
            <a:extLst>
              <a:ext uri="{FF2B5EF4-FFF2-40B4-BE49-F238E27FC236}">
                <a16:creationId xmlns:a16="http://schemas.microsoft.com/office/drawing/2014/main" id="{BB99A70E-CB31-D84D-9167-BFF33F030F86}"/>
              </a:ext>
            </a:extLst>
          </p:cNvPr>
          <p:cNvSpPr>
            <a:spLocks noGrp="1"/>
          </p:cNvSpPr>
          <p:nvPr>
            <p:ph type="sldNum" sz="quarter" idx="12"/>
          </p:nvPr>
        </p:nvSpPr>
        <p:spPr/>
        <p:txBody>
          <a:bodyPr/>
          <a:lstStyle/>
          <a:p>
            <a:fld id="{C0E737A0-9836-0546-90C2-916B04F48200}" type="slidenum">
              <a:rPr lang="en-US" smtClean="0"/>
              <a:t>5</a:t>
            </a:fld>
            <a:endParaRPr lang="en-US" dirty="0"/>
          </a:p>
        </p:txBody>
      </p:sp>
      <p:pic>
        <p:nvPicPr>
          <p:cNvPr id="8" name="Picture 7" descr="Diagram&#10;&#10;Description automatically generated">
            <a:extLst>
              <a:ext uri="{FF2B5EF4-FFF2-40B4-BE49-F238E27FC236}">
                <a16:creationId xmlns:a16="http://schemas.microsoft.com/office/drawing/2014/main" id="{8DE032DB-BEDD-E44B-AF85-E59B28F2F07F}"/>
              </a:ext>
            </a:extLst>
          </p:cNvPr>
          <p:cNvPicPr>
            <a:picLocks noChangeAspect="1"/>
          </p:cNvPicPr>
          <p:nvPr/>
        </p:nvPicPr>
        <p:blipFill>
          <a:blip r:embed="rId4"/>
          <a:stretch>
            <a:fillRect/>
          </a:stretch>
        </p:blipFill>
        <p:spPr>
          <a:xfrm>
            <a:off x="859436" y="2421643"/>
            <a:ext cx="3403600" cy="1511300"/>
          </a:xfrm>
          <a:prstGeom prst="rect">
            <a:avLst/>
          </a:prstGeom>
        </p:spPr>
      </p:pic>
      <p:sp>
        <p:nvSpPr>
          <p:cNvPr id="9" name="TextBox 8">
            <a:extLst>
              <a:ext uri="{FF2B5EF4-FFF2-40B4-BE49-F238E27FC236}">
                <a16:creationId xmlns:a16="http://schemas.microsoft.com/office/drawing/2014/main" id="{375FA1B3-6310-3747-874E-F7D0E6D8E6D0}"/>
              </a:ext>
            </a:extLst>
          </p:cNvPr>
          <p:cNvSpPr txBox="1"/>
          <p:nvPr/>
        </p:nvSpPr>
        <p:spPr>
          <a:xfrm>
            <a:off x="9082421" y="3342316"/>
            <a:ext cx="2292615" cy="369332"/>
          </a:xfrm>
          <a:prstGeom prst="rect">
            <a:avLst/>
          </a:prstGeom>
          <a:noFill/>
        </p:spPr>
        <p:txBody>
          <a:bodyPr wrap="none" rtlCol="0">
            <a:spAutoFit/>
          </a:bodyPr>
          <a:lstStyle/>
          <a:p>
            <a:r>
              <a:rPr lang="en-US" dirty="0"/>
              <a:t>Date: March 6th, 2019</a:t>
            </a:r>
          </a:p>
        </p:txBody>
      </p:sp>
      <p:sp>
        <p:nvSpPr>
          <p:cNvPr id="16" name="TextBox 15">
            <a:extLst>
              <a:ext uri="{FF2B5EF4-FFF2-40B4-BE49-F238E27FC236}">
                <a16:creationId xmlns:a16="http://schemas.microsoft.com/office/drawing/2014/main" id="{5283BEB3-A81E-8C4A-AAF7-B0EE55CAE3EC}"/>
              </a:ext>
            </a:extLst>
          </p:cNvPr>
          <p:cNvSpPr txBox="1"/>
          <p:nvPr/>
        </p:nvSpPr>
        <p:spPr>
          <a:xfrm>
            <a:off x="2971114" y="4486412"/>
            <a:ext cx="7011086" cy="1015663"/>
          </a:xfrm>
          <a:prstGeom prst="rect">
            <a:avLst/>
          </a:prstGeom>
          <a:noFill/>
        </p:spPr>
        <p:txBody>
          <a:bodyPr wrap="none" rtlCol="0">
            <a:spAutoFit/>
          </a:bodyPr>
          <a:lstStyle/>
          <a:p>
            <a:r>
              <a:rPr lang="en-US" sz="6000" b="1" dirty="0"/>
              <a:t>What went wrong???</a:t>
            </a:r>
          </a:p>
        </p:txBody>
      </p:sp>
    </p:spTree>
    <p:custDataLst>
      <p:tags r:id="rId1"/>
    </p:custDataLst>
    <p:extLst>
      <p:ext uri="{BB962C8B-B14F-4D97-AF65-F5344CB8AC3E}">
        <p14:creationId xmlns:p14="http://schemas.microsoft.com/office/powerpoint/2010/main" val="2809280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E392C-6470-5546-A9D8-3A0D56111A4A}"/>
              </a:ext>
            </a:extLst>
          </p:cNvPr>
          <p:cNvSpPr>
            <a:spLocks noGrp="1"/>
          </p:cNvSpPr>
          <p:nvPr>
            <p:ph type="title"/>
          </p:nvPr>
        </p:nvSpPr>
        <p:spPr/>
        <p:txBody>
          <a:bodyPr/>
          <a:lstStyle/>
          <a:p>
            <a:r>
              <a:rPr lang="en-US" dirty="0"/>
              <a:t>Algorithm designer as an adversary</a:t>
            </a:r>
          </a:p>
        </p:txBody>
      </p:sp>
      <p:sp>
        <p:nvSpPr>
          <p:cNvPr id="4" name="Slide Number Placeholder 3">
            <a:extLst>
              <a:ext uri="{FF2B5EF4-FFF2-40B4-BE49-F238E27FC236}">
                <a16:creationId xmlns:a16="http://schemas.microsoft.com/office/drawing/2014/main" id="{6A871073-12AD-BB40-ABCF-B9CA4961DCC5}"/>
              </a:ext>
            </a:extLst>
          </p:cNvPr>
          <p:cNvSpPr>
            <a:spLocks noGrp="1"/>
          </p:cNvSpPr>
          <p:nvPr>
            <p:ph type="sldNum" sz="quarter" idx="12"/>
          </p:nvPr>
        </p:nvSpPr>
        <p:spPr/>
        <p:txBody>
          <a:bodyPr/>
          <a:lstStyle/>
          <a:p>
            <a:fld id="{C0E737A0-9836-0546-90C2-916B04F48200}" type="slidenum">
              <a:rPr lang="en-US" smtClean="0"/>
              <a:t>6</a:t>
            </a:fld>
            <a:endParaRPr lang="en-US"/>
          </a:p>
        </p:txBody>
      </p:sp>
      <p:sp>
        <p:nvSpPr>
          <p:cNvPr id="6" name="Oval 5">
            <a:extLst>
              <a:ext uri="{FF2B5EF4-FFF2-40B4-BE49-F238E27FC236}">
                <a16:creationId xmlns:a16="http://schemas.microsoft.com/office/drawing/2014/main" id="{38920FB8-C658-8141-98F9-4F9F3F0EFFE8}"/>
              </a:ext>
            </a:extLst>
          </p:cNvPr>
          <p:cNvSpPr/>
          <p:nvPr/>
        </p:nvSpPr>
        <p:spPr>
          <a:xfrm>
            <a:off x="2516118" y="1779472"/>
            <a:ext cx="2354597" cy="79224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solidFill>
                  <a:schemeClr val="accent1">
                    <a:lumMod val="50000"/>
                  </a:schemeClr>
                </a:solidFill>
              </a:rPr>
              <a:t>Second-Price Auction</a:t>
            </a:r>
          </a:p>
        </p:txBody>
      </p:sp>
      <p:grpSp>
        <p:nvGrpSpPr>
          <p:cNvPr id="8" name="Group 7">
            <a:extLst>
              <a:ext uri="{FF2B5EF4-FFF2-40B4-BE49-F238E27FC236}">
                <a16:creationId xmlns:a16="http://schemas.microsoft.com/office/drawing/2014/main" id="{F9562E34-E053-664D-9D63-8846C9B5E167}"/>
              </a:ext>
            </a:extLst>
          </p:cNvPr>
          <p:cNvGrpSpPr/>
          <p:nvPr/>
        </p:nvGrpSpPr>
        <p:grpSpPr>
          <a:xfrm>
            <a:off x="1142572" y="3815208"/>
            <a:ext cx="2550844" cy="475867"/>
            <a:chOff x="2068794" y="4789580"/>
            <a:chExt cx="4003011" cy="461664"/>
          </a:xfrm>
        </p:grpSpPr>
        <p:cxnSp>
          <p:nvCxnSpPr>
            <p:cNvPr id="9" name="Straight Arrow Connector 8">
              <a:extLst>
                <a:ext uri="{FF2B5EF4-FFF2-40B4-BE49-F238E27FC236}">
                  <a16:creationId xmlns:a16="http://schemas.microsoft.com/office/drawing/2014/main" id="{DACC2986-6C7D-3244-8146-53C334020169}"/>
                </a:ext>
              </a:extLst>
            </p:cNvPr>
            <p:cNvCxnSpPr>
              <a:cxnSpLocks/>
            </p:cNvCxnSpPr>
            <p:nvPr/>
          </p:nvCxnSpPr>
          <p:spPr>
            <a:xfrm flipH="1">
              <a:off x="2068794" y="5212557"/>
              <a:ext cx="4003011" cy="1"/>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14CBE51-42C0-2146-9C8B-3634B61AA834}"/>
                </a:ext>
              </a:extLst>
            </p:cNvPr>
            <p:cNvSpPr txBox="1"/>
            <p:nvPr/>
          </p:nvSpPr>
          <p:spPr>
            <a:xfrm>
              <a:off x="3168128" y="4789580"/>
              <a:ext cx="2630812" cy="461664"/>
            </a:xfrm>
            <a:prstGeom prst="rect">
              <a:avLst/>
            </a:prstGeom>
            <a:noFill/>
          </p:spPr>
          <p:txBody>
            <a:bodyPr wrap="square" rtlCol="0">
              <a:spAutoFit/>
            </a:bodyPr>
            <a:lstStyle/>
            <a:p>
              <a:r>
                <a:rPr lang="en-US" sz="2400" b="1" dirty="0">
                  <a:solidFill>
                    <a:schemeClr val="accent2"/>
                  </a:solidFill>
                </a:rPr>
                <a:t>Pay $79</a:t>
              </a:r>
            </a:p>
          </p:txBody>
        </p:sp>
      </p:grpSp>
      <p:grpSp>
        <p:nvGrpSpPr>
          <p:cNvPr id="22" name="Group 21">
            <a:extLst>
              <a:ext uri="{FF2B5EF4-FFF2-40B4-BE49-F238E27FC236}">
                <a16:creationId xmlns:a16="http://schemas.microsoft.com/office/drawing/2014/main" id="{ADF0D7CF-A9AD-1A4A-9D66-2341FC9C3BFE}"/>
              </a:ext>
            </a:extLst>
          </p:cNvPr>
          <p:cNvGrpSpPr/>
          <p:nvPr/>
        </p:nvGrpSpPr>
        <p:grpSpPr>
          <a:xfrm>
            <a:off x="1128888" y="2511746"/>
            <a:ext cx="3030305" cy="2415658"/>
            <a:chOff x="2034772" y="2866089"/>
            <a:chExt cx="3030305" cy="2415658"/>
          </a:xfrm>
        </p:grpSpPr>
        <p:cxnSp>
          <p:nvCxnSpPr>
            <p:cNvPr id="17" name="Straight Arrow Connector 16">
              <a:extLst>
                <a:ext uri="{FF2B5EF4-FFF2-40B4-BE49-F238E27FC236}">
                  <a16:creationId xmlns:a16="http://schemas.microsoft.com/office/drawing/2014/main" id="{4E1394F7-74D0-444B-B13B-828779A1B431}"/>
                </a:ext>
              </a:extLst>
            </p:cNvPr>
            <p:cNvCxnSpPr>
              <a:cxnSpLocks/>
            </p:cNvCxnSpPr>
            <p:nvPr/>
          </p:nvCxnSpPr>
          <p:spPr>
            <a:xfrm>
              <a:off x="4600814" y="2978597"/>
              <a:ext cx="0" cy="2303150"/>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3625A0-D851-5347-BE30-EB670DA40FFC}"/>
                </a:ext>
              </a:extLst>
            </p:cNvPr>
            <p:cNvGrpSpPr/>
            <p:nvPr/>
          </p:nvGrpSpPr>
          <p:grpSpPr>
            <a:xfrm>
              <a:off x="2034772" y="2866089"/>
              <a:ext cx="3030305" cy="2348529"/>
              <a:chOff x="2034772" y="2866089"/>
              <a:chExt cx="3030305" cy="2348529"/>
            </a:xfrm>
          </p:grpSpPr>
          <p:cxnSp>
            <p:nvCxnSpPr>
              <p:cNvPr id="18" name="Straight Arrow Connector 17">
                <a:extLst>
                  <a:ext uri="{FF2B5EF4-FFF2-40B4-BE49-F238E27FC236}">
                    <a16:creationId xmlns:a16="http://schemas.microsoft.com/office/drawing/2014/main" id="{9400BE45-014A-4849-A135-0C7687B03CB3}"/>
                  </a:ext>
                </a:extLst>
              </p:cNvPr>
              <p:cNvCxnSpPr>
                <a:cxnSpLocks/>
              </p:cNvCxnSpPr>
              <p:nvPr/>
            </p:nvCxnSpPr>
            <p:spPr>
              <a:xfrm>
                <a:off x="2034772" y="3768958"/>
                <a:ext cx="256452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6CDE7B40-37D9-2B4F-B8C9-4AA7390DD7AB}"/>
                  </a:ext>
                </a:extLst>
              </p:cNvPr>
              <p:cNvCxnSpPr>
                <a:cxnSpLocks/>
              </p:cNvCxnSpPr>
              <p:nvPr/>
            </p:nvCxnSpPr>
            <p:spPr>
              <a:xfrm>
                <a:off x="2048455" y="2866089"/>
                <a:ext cx="0" cy="2348529"/>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612B912-4E4E-C54C-967A-633C3364D9E4}"/>
                  </a:ext>
                </a:extLst>
              </p:cNvPr>
              <p:cNvSpPr txBox="1"/>
              <p:nvPr/>
            </p:nvSpPr>
            <p:spPr>
              <a:xfrm>
                <a:off x="2757681" y="3294702"/>
                <a:ext cx="2307396" cy="590464"/>
              </a:xfrm>
              <a:prstGeom prst="rect">
                <a:avLst/>
              </a:prstGeom>
              <a:noFill/>
            </p:spPr>
            <p:txBody>
              <a:bodyPr wrap="square" rtlCol="0">
                <a:spAutoFit/>
              </a:bodyPr>
              <a:lstStyle/>
              <a:p>
                <a:r>
                  <a:rPr lang="en-US" sz="2400" b="1" dirty="0">
                    <a:solidFill>
                      <a:schemeClr val="accent2"/>
                    </a:solidFill>
                  </a:rPr>
                  <a:t>Bid $80</a:t>
                </a:r>
              </a:p>
            </p:txBody>
          </p:sp>
        </p:grpSp>
      </p:grpSp>
      <p:grpSp>
        <p:nvGrpSpPr>
          <p:cNvPr id="27" name="Group 26">
            <a:extLst>
              <a:ext uri="{FF2B5EF4-FFF2-40B4-BE49-F238E27FC236}">
                <a16:creationId xmlns:a16="http://schemas.microsoft.com/office/drawing/2014/main" id="{696566BB-DA31-0F4A-B539-23B235A40142}"/>
              </a:ext>
            </a:extLst>
          </p:cNvPr>
          <p:cNvGrpSpPr/>
          <p:nvPr/>
        </p:nvGrpSpPr>
        <p:grpSpPr>
          <a:xfrm>
            <a:off x="6952618" y="1736420"/>
            <a:ext cx="5070028" cy="2078788"/>
            <a:chOff x="838200" y="2039608"/>
            <a:chExt cx="5448300" cy="2233885"/>
          </a:xfrm>
        </p:grpSpPr>
        <p:pic>
          <p:nvPicPr>
            <p:cNvPr id="29" name="Content Placeholder 8">
              <a:extLst>
                <a:ext uri="{FF2B5EF4-FFF2-40B4-BE49-F238E27FC236}">
                  <a16:creationId xmlns:a16="http://schemas.microsoft.com/office/drawing/2014/main" id="{876C065F-694F-4B44-B384-4A6B6D349EFF}"/>
                </a:ext>
              </a:extLst>
            </p:cNvPr>
            <p:cNvPicPr>
              <a:picLocks noChangeAspect="1"/>
            </p:cNvPicPr>
            <p:nvPr/>
          </p:nvPicPr>
          <p:blipFill>
            <a:blip r:embed="rId4"/>
            <a:stretch>
              <a:fillRect/>
            </a:stretch>
          </p:blipFill>
          <p:spPr>
            <a:xfrm>
              <a:off x="838200" y="2457393"/>
              <a:ext cx="5448300" cy="1816100"/>
            </a:xfrm>
            <a:prstGeom prst="rect">
              <a:avLst/>
            </a:prstGeom>
          </p:spPr>
        </p:pic>
        <p:pic>
          <p:nvPicPr>
            <p:cNvPr id="30" name="Picture 29" descr="Text&#10;&#10;Description automatically generated">
              <a:extLst>
                <a:ext uri="{FF2B5EF4-FFF2-40B4-BE49-F238E27FC236}">
                  <a16:creationId xmlns:a16="http://schemas.microsoft.com/office/drawing/2014/main" id="{04EB70EE-29BA-3848-8B32-3DDC1DC8B6AB}"/>
                </a:ext>
              </a:extLst>
            </p:cNvPr>
            <p:cNvPicPr>
              <a:picLocks noChangeAspect="1"/>
            </p:cNvPicPr>
            <p:nvPr/>
          </p:nvPicPr>
          <p:blipFill>
            <a:blip r:embed="rId5"/>
            <a:stretch>
              <a:fillRect/>
            </a:stretch>
          </p:blipFill>
          <p:spPr>
            <a:xfrm>
              <a:off x="880563" y="2039608"/>
              <a:ext cx="3022600" cy="609600"/>
            </a:xfrm>
            <a:prstGeom prst="rect">
              <a:avLst/>
            </a:prstGeom>
          </p:spPr>
        </p:pic>
      </p:grpSp>
      <p:grpSp>
        <p:nvGrpSpPr>
          <p:cNvPr id="31" name="Group 30">
            <a:extLst>
              <a:ext uri="{FF2B5EF4-FFF2-40B4-BE49-F238E27FC236}">
                <a16:creationId xmlns:a16="http://schemas.microsoft.com/office/drawing/2014/main" id="{D1AA5A72-5372-2F42-B255-602F5D1DA5EF}"/>
              </a:ext>
            </a:extLst>
          </p:cNvPr>
          <p:cNvGrpSpPr/>
          <p:nvPr/>
        </p:nvGrpSpPr>
        <p:grpSpPr>
          <a:xfrm>
            <a:off x="6272638" y="4150271"/>
            <a:ext cx="5451803" cy="2435113"/>
            <a:chOff x="6518656" y="1874508"/>
            <a:chExt cx="5246649" cy="2343478"/>
          </a:xfrm>
        </p:grpSpPr>
        <p:pic>
          <p:nvPicPr>
            <p:cNvPr id="32" name="Content Placeholder 6">
              <a:extLst>
                <a:ext uri="{FF2B5EF4-FFF2-40B4-BE49-F238E27FC236}">
                  <a16:creationId xmlns:a16="http://schemas.microsoft.com/office/drawing/2014/main" id="{FE8C6867-0997-D54E-AA32-274A9EF9C450}"/>
                </a:ext>
              </a:extLst>
            </p:cNvPr>
            <p:cNvPicPr>
              <a:picLocks noChangeAspect="1"/>
            </p:cNvPicPr>
            <p:nvPr/>
          </p:nvPicPr>
          <p:blipFill>
            <a:blip r:embed="rId6"/>
            <a:stretch>
              <a:fillRect/>
            </a:stretch>
          </p:blipFill>
          <p:spPr>
            <a:xfrm>
              <a:off x="6518656" y="2404806"/>
              <a:ext cx="5246649" cy="1813180"/>
            </a:xfrm>
            <a:prstGeom prst="rect">
              <a:avLst/>
            </a:prstGeom>
          </p:spPr>
        </p:pic>
        <p:pic>
          <p:nvPicPr>
            <p:cNvPr id="33" name="Picture 32" descr="A red sign with white text&#10;&#10;Description automatically generated with low confidence">
              <a:extLst>
                <a:ext uri="{FF2B5EF4-FFF2-40B4-BE49-F238E27FC236}">
                  <a16:creationId xmlns:a16="http://schemas.microsoft.com/office/drawing/2014/main" id="{0AEE390E-C026-C245-A851-3BE2B49DBAB8}"/>
                </a:ext>
              </a:extLst>
            </p:cNvPr>
            <p:cNvPicPr>
              <a:picLocks noChangeAspect="1"/>
            </p:cNvPicPr>
            <p:nvPr/>
          </p:nvPicPr>
          <p:blipFill>
            <a:blip r:embed="rId7"/>
            <a:stretch>
              <a:fillRect/>
            </a:stretch>
          </p:blipFill>
          <p:spPr>
            <a:xfrm>
              <a:off x="6518656" y="1874508"/>
              <a:ext cx="2730500" cy="469900"/>
            </a:xfrm>
            <a:prstGeom prst="rect">
              <a:avLst/>
            </a:prstGeom>
          </p:spPr>
        </p:pic>
      </p:grpSp>
      <p:grpSp>
        <p:nvGrpSpPr>
          <p:cNvPr id="34" name="Group 33">
            <a:extLst>
              <a:ext uri="{FF2B5EF4-FFF2-40B4-BE49-F238E27FC236}">
                <a16:creationId xmlns:a16="http://schemas.microsoft.com/office/drawing/2014/main" id="{F85532FC-85ED-A745-8EC2-876CFB977EDA}"/>
              </a:ext>
            </a:extLst>
          </p:cNvPr>
          <p:cNvGrpSpPr/>
          <p:nvPr/>
        </p:nvGrpSpPr>
        <p:grpSpPr>
          <a:xfrm>
            <a:off x="364911" y="4979937"/>
            <a:ext cx="5589872" cy="1260990"/>
            <a:chOff x="2822067" y="4672507"/>
            <a:chExt cx="6928866" cy="1563047"/>
          </a:xfrm>
        </p:grpSpPr>
        <p:pic>
          <p:nvPicPr>
            <p:cNvPr id="35" name="Picture 34">
              <a:extLst>
                <a:ext uri="{FF2B5EF4-FFF2-40B4-BE49-F238E27FC236}">
                  <a16:creationId xmlns:a16="http://schemas.microsoft.com/office/drawing/2014/main" id="{832D89FA-3849-DA4C-8128-1E24FF1F46AC}"/>
                </a:ext>
              </a:extLst>
            </p:cNvPr>
            <p:cNvPicPr>
              <a:picLocks noChangeAspect="1"/>
            </p:cNvPicPr>
            <p:nvPr/>
          </p:nvPicPr>
          <p:blipFill>
            <a:blip r:embed="rId8"/>
            <a:stretch>
              <a:fillRect/>
            </a:stretch>
          </p:blipFill>
          <p:spPr>
            <a:xfrm>
              <a:off x="2822067" y="4932104"/>
              <a:ext cx="6928866" cy="1303450"/>
            </a:xfrm>
            <a:prstGeom prst="rect">
              <a:avLst/>
            </a:prstGeom>
          </p:spPr>
        </p:pic>
        <p:pic>
          <p:nvPicPr>
            <p:cNvPr id="36" name="Picture 35" descr="Logo, company name&#10;&#10;Description automatically generated">
              <a:extLst>
                <a:ext uri="{FF2B5EF4-FFF2-40B4-BE49-F238E27FC236}">
                  <a16:creationId xmlns:a16="http://schemas.microsoft.com/office/drawing/2014/main" id="{786AD072-D9FC-B946-A138-3A082FAD3A3D}"/>
                </a:ext>
              </a:extLst>
            </p:cNvPr>
            <p:cNvPicPr>
              <a:picLocks noChangeAspect="1"/>
            </p:cNvPicPr>
            <p:nvPr/>
          </p:nvPicPr>
          <p:blipFill>
            <a:blip r:embed="rId9"/>
            <a:stretch>
              <a:fillRect/>
            </a:stretch>
          </p:blipFill>
          <p:spPr>
            <a:xfrm>
              <a:off x="2945160" y="4672507"/>
              <a:ext cx="2144482" cy="395984"/>
            </a:xfrm>
            <a:prstGeom prst="rect">
              <a:avLst/>
            </a:prstGeom>
          </p:spPr>
        </p:pic>
      </p:grpSp>
      <p:sp>
        <p:nvSpPr>
          <p:cNvPr id="38" name="Oval 37">
            <a:extLst>
              <a:ext uri="{FF2B5EF4-FFF2-40B4-BE49-F238E27FC236}">
                <a16:creationId xmlns:a16="http://schemas.microsoft.com/office/drawing/2014/main" id="{9AF43540-6D5A-4944-844B-C9A43589F968}"/>
              </a:ext>
            </a:extLst>
          </p:cNvPr>
          <p:cNvSpPr/>
          <p:nvPr/>
        </p:nvSpPr>
        <p:spPr>
          <a:xfrm>
            <a:off x="176149" y="1895251"/>
            <a:ext cx="1932843"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sp>
        <p:nvSpPr>
          <p:cNvPr id="39" name="Oval 38">
            <a:extLst>
              <a:ext uri="{FF2B5EF4-FFF2-40B4-BE49-F238E27FC236}">
                <a16:creationId xmlns:a16="http://schemas.microsoft.com/office/drawing/2014/main" id="{8B445CEB-FD15-1349-AB3F-0B3CEB24CEA4}"/>
              </a:ext>
            </a:extLst>
          </p:cNvPr>
          <p:cNvSpPr/>
          <p:nvPr/>
        </p:nvSpPr>
        <p:spPr>
          <a:xfrm>
            <a:off x="5175118" y="1871337"/>
            <a:ext cx="1948033" cy="55140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4">
                    <a:lumMod val="50000"/>
                  </a:schemeClr>
                </a:solidFill>
              </a:rPr>
              <a:t>Bob</a:t>
            </a:r>
          </a:p>
        </p:txBody>
      </p:sp>
      <p:grpSp>
        <p:nvGrpSpPr>
          <p:cNvPr id="40" name="Group 39">
            <a:extLst>
              <a:ext uri="{FF2B5EF4-FFF2-40B4-BE49-F238E27FC236}">
                <a16:creationId xmlns:a16="http://schemas.microsoft.com/office/drawing/2014/main" id="{D020DFCF-44D1-634B-8CD1-BD861564E869}"/>
              </a:ext>
            </a:extLst>
          </p:cNvPr>
          <p:cNvGrpSpPr/>
          <p:nvPr/>
        </p:nvGrpSpPr>
        <p:grpSpPr>
          <a:xfrm>
            <a:off x="3737812" y="2430246"/>
            <a:ext cx="2418164" cy="2497158"/>
            <a:chOff x="4693599" y="3740729"/>
            <a:chExt cx="2418164" cy="2497158"/>
          </a:xfrm>
        </p:grpSpPr>
        <p:cxnSp>
          <p:nvCxnSpPr>
            <p:cNvPr id="41" name="Straight Arrow Connector 40">
              <a:extLst>
                <a:ext uri="{FF2B5EF4-FFF2-40B4-BE49-F238E27FC236}">
                  <a16:creationId xmlns:a16="http://schemas.microsoft.com/office/drawing/2014/main" id="{8EC8F01F-80BE-1E4B-B1B0-1AAF0FC184D0}"/>
                </a:ext>
              </a:extLst>
            </p:cNvPr>
            <p:cNvCxnSpPr>
              <a:cxnSpLocks/>
            </p:cNvCxnSpPr>
            <p:nvPr/>
          </p:nvCxnSpPr>
          <p:spPr>
            <a:xfrm flipH="1">
              <a:off x="4693599" y="4936125"/>
              <a:ext cx="2418164" cy="0"/>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CB10F1E-9C15-5E45-A6CA-FA14DFECF25F}"/>
                </a:ext>
              </a:extLst>
            </p:cNvPr>
            <p:cNvSpPr txBox="1"/>
            <p:nvPr/>
          </p:nvSpPr>
          <p:spPr>
            <a:xfrm>
              <a:off x="5568869" y="4508747"/>
              <a:ext cx="1542894" cy="461665"/>
            </a:xfrm>
            <a:prstGeom prst="rect">
              <a:avLst/>
            </a:prstGeom>
            <a:noFill/>
          </p:spPr>
          <p:txBody>
            <a:bodyPr wrap="square" rtlCol="0">
              <a:spAutoFit/>
            </a:bodyPr>
            <a:lstStyle/>
            <a:p>
              <a:r>
                <a:rPr lang="en-US" sz="2400" b="1" dirty="0">
                  <a:solidFill>
                    <a:schemeClr val="accent4">
                      <a:lumMod val="50000"/>
                    </a:schemeClr>
                  </a:solidFill>
                </a:rPr>
                <a:t>Bid $20</a:t>
              </a:r>
            </a:p>
          </p:txBody>
        </p:sp>
        <p:cxnSp>
          <p:nvCxnSpPr>
            <p:cNvPr id="43" name="Straight Arrow Connector 42">
              <a:extLst>
                <a:ext uri="{FF2B5EF4-FFF2-40B4-BE49-F238E27FC236}">
                  <a16:creationId xmlns:a16="http://schemas.microsoft.com/office/drawing/2014/main" id="{38482477-88D7-C84D-A14C-ADEEF97535A8}"/>
                </a:ext>
              </a:extLst>
            </p:cNvPr>
            <p:cNvCxnSpPr>
              <a:cxnSpLocks/>
            </p:cNvCxnSpPr>
            <p:nvPr/>
          </p:nvCxnSpPr>
          <p:spPr>
            <a:xfrm>
              <a:off x="7104921" y="3740729"/>
              <a:ext cx="0" cy="2497158"/>
            </a:xfrm>
            <a:prstGeom prst="straightConnector1">
              <a:avLst/>
            </a:prstGeom>
            <a:ln w="508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301991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B3223-A30E-4A44-A711-40C978005856}"/>
              </a:ext>
            </a:extLst>
          </p:cNvPr>
          <p:cNvSpPr>
            <a:spLocks noGrp="1"/>
          </p:cNvSpPr>
          <p:nvPr>
            <p:ph type="title"/>
          </p:nvPr>
        </p:nvSpPr>
        <p:spPr/>
        <p:txBody>
          <a:bodyPr>
            <a:normAutofit/>
          </a:bodyPr>
          <a:lstStyle/>
          <a:p>
            <a:r>
              <a:rPr lang="en-US" dirty="0"/>
              <a:t>Desire for transparency is a universal concern</a:t>
            </a:r>
          </a:p>
        </p:txBody>
      </p:sp>
      <p:sp>
        <p:nvSpPr>
          <p:cNvPr id="3" name="Content Placeholder 2">
            <a:extLst>
              <a:ext uri="{FF2B5EF4-FFF2-40B4-BE49-F238E27FC236}">
                <a16:creationId xmlns:a16="http://schemas.microsoft.com/office/drawing/2014/main" id="{2A6863F2-EFA7-6749-BB27-E997C2BC4B16}"/>
              </a:ext>
            </a:extLst>
          </p:cNvPr>
          <p:cNvSpPr>
            <a:spLocks noGrp="1"/>
          </p:cNvSpPr>
          <p:nvPr>
            <p:ph idx="1"/>
          </p:nvPr>
        </p:nvSpPr>
        <p:spPr/>
        <p:txBody>
          <a:bodyPr>
            <a:normAutofit/>
          </a:bodyPr>
          <a:lstStyle/>
          <a:p>
            <a:r>
              <a:rPr lang="en-US" dirty="0"/>
              <a:t>Blockchains enable decentralization and overcome market barrier.</a:t>
            </a:r>
          </a:p>
          <a:p>
            <a:pPr lvl="1"/>
            <a:r>
              <a:rPr lang="en-US" dirty="0"/>
              <a:t>Removal of intermediaries.</a:t>
            </a:r>
          </a:p>
          <a:p>
            <a:pPr lvl="1"/>
            <a:r>
              <a:rPr lang="en-US" dirty="0"/>
              <a:t>Diverse application domain: healthcare, supply chain, finance, e-commerce, …</a:t>
            </a:r>
          </a:p>
        </p:txBody>
      </p:sp>
      <p:sp>
        <p:nvSpPr>
          <p:cNvPr id="4" name="Slide Number Placeholder 3">
            <a:extLst>
              <a:ext uri="{FF2B5EF4-FFF2-40B4-BE49-F238E27FC236}">
                <a16:creationId xmlns:a16="http://schemas.microsoft.com/office/drawing/2014/main" id="{9AB866AD-1E66-C641-831E-BC62207A7F87}"/>
              </a:ext>
            </a:extLst>
          </p:cNvPr>
          <p:cNvSpPr>
            <a:spLocks noGrp="1"/>
          </p:cNvSpPr>
          <p:nvPr>
            <p:ph type="sldNum" sz="quarter" idx="12"/>
          </p:nvPr>
        </p:nvSpPr>
        <p:spPr/>
        <p:txBody>
          <a:bodyPr/>
          <a:lstStyle/>
          <a:p>
            <a:fld id="{C0E737A0-9836-0546-90C2-916B04F48200}" type="slidenum">
              <a:rPr lang="en-US" smtClean="0"/>
              <a:t>7</a:t>
            </a:fld>
            <a:endParaRPr lang="en-US"/>
          </a:p>
        </p:txBody>
      </p:sp>
      <p:grpSp>
        <p:nvGrpSpPr>
          <p:cNvPr id="5" name="Group 4">
            <a:extLst>
              <a:ext uri="{FF2B5EF4-FFF2-40B4-BE49-F238E27FC236}">
                <a16:creationId xmlns:a16="http://schemas.microsoft.com/office/drawing/2014/main" id="{1DC472ED-AFFF-6346-A70C-C8636C6D3DA7}"/>
              </a:ext>
            </a:extLst>
          </p:cNvPr>
          <p:cNvGrpSpPr/>
          <p:nvPr/>
        </p:nvGrpSpPr>
        <p:grpSpPr>
          <a:xfrm>
            <a:off x="4426100" y="4622425"/>
            <a:ext cx="7765900" cy="1950694"/>
            <a:chOff x="1853803" y="2915826"/>
            <a:chExt cx="7750601" cy="1946851"/>
          </a:xfrm>
        </p:grpSpPr>
        <p:pic>
          <p:nvPicPr>
            <p:cNvPr id="14" name="Picture 13" descr="Logo, company name&#10;&#10;Description automatically generated">
              <a:extLst>
                <a:ext uri="{FF2B5EF4-FFF2-40B4-BE49-F238E27FC236}">
                  <a16:creationId xmlns:a16="http://schemas.microsoft.com/office/drawing/2014/main" id="{2062D638-B085-0E43-86E2-E19FD9B48B37}"/>
                </a:ext>
              </a:extLst>
            </p:cNvPr>
            <p:cNvPicPr>
              <a:picLocks noChangeAspect="1"/>
            </p:cNvPicPr>
            <p:nvPr/>
          </p:nvPicPr>
          <p:blipFill>
            <a:blip r:embed="rId3"/>
            <a:stretch>
              <a:fillRect/>
            </a:stretch>
          </p:blipFill>
          <p:spPr>
            <a:xfrm>
              <a:off x="1853803" y="2915826"/>
              <a:ext cx="3024625" cy="966200"/>
            </a:xfrm>
            <a:prstGeom prst="rect">
              <a:avLst/>
            </a:prstGeom>
          </p:spPr>
        </p:pic>
        <p:pic>
          <p:nvPicPr>
            <p:cNvPr id="16" name="Picture 15" descr="A picture containing graphical user interface&#10;&#10;Description automatically generated">
              <a:extLst>
                <a:ext uri="{FF2B5EF4-FFF2-40B4-BE49-F238E27FC236}">
                  <a16:creationId xmlns:a16="http://schemas.microsoft.com/office/drawing/2014/main" id="{B293111E-1CC3-1D45-A906-016D2D356587}"/>
                </a:ext>
              </a:extLst>
            </p:cNvPr>
            <p:cNvPicPr>
              <a:picLocks noChangeAspect="1"/>
            </p:cNvPicPr>
            <p:nvPr/>
          </p:nvPicPr>
          <p:blipFill>
            <a:blip r:embed="rId4"/>
            <a:stretch>
              <a:fillRect/>
            </a:stretch>
          </p:blipFill>
          <p:spPr>
            <a:xfrm>
              <a:off x="1853803" y="3644425"/>
              <a:ext cx="7750601" cy="1218252"/>
            </a:xfrm>
            <a:prstGeom prst="rect">
              <a:avLst/>
            </a:prstGeom>
          </p:spPr>
        </p:pic>
      </p:grpSp>
      <p:grpSp>
        <p:nvGrpSpPr>
          <p:cNvPr id="11" name="Group 10">
            <a:extLst>
              <a:ext uri="{FF2B5EF4-FFF2-40B4-BE49-F238E27FC236}">
                <a16:creationId xmlns:a16="http://schemas.microsoft.com/office/drawing/2014/main" id="{F24ED12B-BD8E-9446-956A-163522536464}"/>
              </a:ext>
            </a:extLst>
          </p:cNvPr>
          <p:cNvGrpSpPr/>
          <p:nvPr/>
        </p:nvGrpSpPr>
        <p:grpSpPr>
          <a:xfrm>
            <a:off x="746126" y="3176923"/>
            <a:ext cx="6311899" cy="1814834"/>
            <a:chOff x="746126" y="3176923"/>
            <a:chExt cx="6311899" cy="1814834"/>
          </a:xfrm>
        </p:grpSpPr>
        <p:pic>
          <p:nvPicPr>
            <p:cNvPr id="6" name="Picture 5">
              <a:extLst>
                <a:ext uri="{FF2B5EF4-FFF2-40B4-BE49-F238E27FC236}">
                  <a16:creationId xmlns:a16="http://schemas.microsoft.com/office/drawing/2014/main" id="{90110304-E9D4-2045-81D4-07C80197DA47}"/>
                </a:ext>
              </a:extLst>
            </p:cNvPr>
            <p:cNvPicPr>
              <a:picLocks noChangeAspect="1"/>
            </p:cNvPicPr>
            <p:nvPr/>
          </p:nvPicPr>
          <p:blipFill>
            <a:blip r:embed="rId5"/>
            <a:stretch>
              <a:fillRect/>
            </a:stretch>
          </p:blipFill>
          <p:spPr>
            <a:xfrm>
              <a:off x="746126" y="3822795"/>
              <a:ext cx="6311899" cy="931905"/>
            </a:xfrm>
            <a:prstGeom prst="rect">
              <a:avLst/>
            </a:prstGeom>
          </p:spPr>
        </p:pic>
        <p:pic>
          <p:nvPicPr>
            <p:cNvPr id="7" name="Picture 6">
              <a:extLst>
                <a:ext uri="{FF2B5EF4-FFF2-40B4-BE49-F238E27FC236}">
                  <a16:creationId xmlns:a16="http://schemas.microsoft.com/office/drawing/2014/main" id="{681E4112-D816-0C4F-863C-79A1778E49B5}"/>
                </a:ext>
              </a:extLst>
            </p:cNvPr>
            <p:cNvPicPr>
              <a:picLocks noChangeAspect="1"/>
            </p:cNvPicPr>
            <p:nvPr/>
          </p:nvPicPr>
          <p:blipFill>
            <a:blip r:embed="rId6"/>
            <a:stretch>
              <a:fillRect/>
            </a:stretch>
          </p:blipFill>
          <p:spPr>
            <a:xfrm>
              <a:off x="838200" y="3176923"/>
              <a:ext cx="4359380" cy="609623"/>
            </a:xfrm>
            <a:prstGeom prst="rect">
              <a:avLst/>
            </a:prstGeom>
          </p:spPr>
        </p:pic>
        <p:sp>
          <p:nvSpPr>
            <p:cNvPr id="10" name="TextBox 9">
              <a:extLst>
                <a:ext uri="{FF2B5EF4-FFF2-40B4-BE49-F238E27FC236}">
                  <a16:creationId xmlns:a16="http://schemas.microsoft.com/office/drawing/2014/main" id="{877F20A7-7879-C046-B083-00A6EE2681E2}"/>
                </a:ext>
              </a:extLst>
            </p:cNvPr>
            <p:cNvSpPr txBox="1"/>
            <p:nvPr/>
          </p:nvSpPr>
          <p:spPr>
            <a:xfrm>
              <a:off x="838200" y="4622425"/>
              <a:ext cx="3145605" cy="369332"/>
            </a:xfrm>
            <a:prstGeom prst="rect">
              <a:avLst/>
            </a:prstGeom>
            <a:noFill/>
          </p:spPr>
          <p:txBody>
            <a:bodyPr wrap="none" rtlCol="0">
              <a:spAutoFit/>
            </a:bodyPr>
            <a:lstStyle/>
            <a:p>
              <a:r>
                <a:rPr lang="en-US" dirty="0" err="1">
                  <a:solidFill>
                    <a:schemeClr val="bg2">
                      <a:lumMod val="50000"/>
                    </a:schemeClr>
                  </a:solidFill>
                </a:rPr>
                <a:t>Çağlayan</a:t>
              </a:r>
              <a:r>
                <a:rPr lang="en-US" dirty="0">
                  <a:solidFill>
                    <a:schemeClr val="bg2">
                      <a:lumMod val="50000"/>
                    </a:schemeClr>
                  </a:solidFill>
                </a:rPr>
                <a:t> </a:t>
              </a:r>
              <a:r>
                <a:rPr lang="en-US" dirty="0" err="1">
                  <a:solidFill>
                    <a:schemeClr val="bg2">
                      <a:lumMod val="50000"/>
                    </a:schemeClr>
                  </a:solidFill>
                </a:rPr>
                <a:t>Arkan</a:t>
              </a:r>
              <a:r>
                <a:rPr lang="en-US" dirty="0">
                  <a:solidFill>
                    <a:schemeClr val="bg2">
                      <a:lumMod val="50000"/>
                    </a:schemeClr>
                  </a:solidFill>
                </a:rPr>
                <a:t>, September, ‘18</a:t>
              </a:r>
            </a:p>
          </p:txBody>
        </p:sp>
      </p:grpSp>
    </p:spTree>
    <p:extLst>
      <p:ext uri="{BB962C8B-B14F-4D97-AF65-F5344CB8AC3E}">
        <p14:creationId xmlns:p14="http://schemas.microsoft.com/office/powerpoint/2010/main" val="20641665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5" descr="Light bulb on yellow background with sketched light beams and cord">
            <a:extLst>
              <a:ext uri="{FF2B5EF4-FFF2-40B4-BE49-F238E27FC236}">
                <a16:creationId xmlns:a16="http://schemas.microsoft.com/office/drawing/2014/main" id="{0B0C011E-45C5-4371-839B-47AA00AF40A4}"/>
              </a:ext>
            </a:extLst>
          </p:cNvPr>
          <p:cNvPicPr>
            <a:picLocks noChangeAspect="1"/>
          </p:cNvPicPr>
          <p:nvPr/>
        </p:nvPicPr>
        <p:blipFill rotWithShape="1">
          <a:blip r:embed="rId4"/>
          <a:srcRect t="8537"/>
          <a:stretch/>
        </p:blipFill>
        <p:spPr>
          <a:xfrm>
            <a:off x="-8961" y="11"/>
            <a:ext cx="12200961" cy="6857989"/>
          </a:xfrm>
          <a:prstGeom prst="rect">
            <a:avLst/>
          </a:prstGeom>
        </p:spPr>
      </p:pic>
      <p:sp>
        <p:nvSpPr>
          <p:cNvPr id="2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B8725AE7-F620-D14D-AD8B-336C9C65D76D}"/>
              </a:ext>
            </a:extLst>
          </p:cNvPr>
          <p:cNvSpPr>
            <a:spLocks noGrp="1"/>
          </p:cNvSpPr>
          <p:nvPr>
            <p:ph type="title"/>
          </p:nvPr>
        </p:nvSpPr>
        <p:spPr>
          <a:xfrm>
            <a:off x="709448" y="1913950"/>
            <a:ext cx="4204137" cy="1342754"/>
          </a:xfrm>
        </p:spPr>
        <p:txBody>
          <a:bodyPr>
            <a:normAutofit/>
          </a:bodyPr>
          <a:lstStyle/>
          <a:p>
            <a:pPr algn="ctr"/>
            <a:r>
              <a:rPr lang="en-US" sz="3600" dirty="0"/>
              <a:t>Research Question</a:t>
            </a:r>
          </a:p>
        </p:txBody>
      </p:sp>
      <p:cxnSp>
        <p:nvCxnSpPr>
          <p:cNvPr id="28" name="Straight Connector 2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E03C581C-13EB-664D-82DE-D60FB57E3A30}"/>
              </a:ext>
            </a:extLst>
          </p:cNvPr>
          <p:cNvSpPr>
            <a:spLocks noGrp="1"/>
          </p:cNvSpPr>
          <p:nvPr>
            <p:ph idx="1"/>
          </p:nvPr>
        </p:nvSpPr>
        <p:spPr>
          <a:xfrm>
            <a:off x="206225" y="3601297"/>
            <a:ext cx="5810947" cy="2430148"/>
          </a:xfrm>
        </p:spPr>
        <p:txBody>
          <a:bodyPr anchor="ctr">
            <a:noAutofit/>
          </a:bodyPr>
          <a:lstStyle/>
          <a:p>
            <a:r>
              <a:rPr lang="en-US" sz="1800" dirty="0"/>
              <a:t>How can we design algorithms when the </a:t>
            </a:r>
            <a:r>
              <a:rPr lang="en-US" sz="1800" b="1" dirty="0"/>
              <a:t>algorithm designer is an economically driven adversary?</a:t>
            </a:r>
          </a:p>
          <a:p>
            <a:r>
              <a:rPr lang="en-US" sz="1800" dirty="0"/>
              <a:t>To instantiate this agenda:</a:t>
            </a:r>
          </a:p>
          <a:p>
            <a:pPr lvl="1"/>
            <a:r>
              <a:rPr lang="en-US" sz="1800" dirty="0"/>
              <a:t>Credible auctions.</a:t>
            </a:r>
          </a:p>
          <a:p>
            <a:pPr lvl="1"/>
            <a:r>
              <a:rPr lang="en-US" sz="1800" dirty="0"/>
              <a:t>Incentive compatible energy-efficient blockchains.</a:t>
            </a:r>
            <a:endParaRPr lang="en-US" sz="1800" b="1" dirty="0"/>
          </a:p>
        </p:txBody>
      </p:sp>
    </p:spTree>
    <p:custDataLst>
      <p:tags r:id="rId1"/>
    </p:custDataLst>
    <p:extLst>
      <p:ext uri="{BB962C8B-B14F-4D97-AF65-F5344CB8AC3E}">
        <p14:creationId xmlns:p14="http://schemas.microsoft.com/office/powerpoint/2010/main" val="1345015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
                                            <p:txEl>
                                              <p:pRg st="2" end="2"/>
                                            </p:txEl>
                                          </p:spTgt>
                                        </p:tgtEl>
                                        <p:attrNameLst>
                                          <p:attrName>style.color</p:attrName>
                                        </p:attrNameLst>
                                      </p:cBhvr>
                                      <p:to>
                                        <a:srgbClr val="D10C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9B0D9A7-B15D-4B4B-B6FD-0B61499A1DED}"/>
              </a:ext>
            </a:extLst>
          </p:cNvPr>
          <p:cNvPicPr>
            <a:picLocks noChangeAspect="1"/>
          </p:cNvPicPr>
          <p:nvPr/>
        </p:nvPicPr>
        <p:blipFill>
          <a:blip r:embed="rId3"/>
          <a:stretch>
            <a:fillRect/>
          </a:stretch>
        </p:blipFill>
        <p:spPr>
          <a:xfrm>
            <a:off x="10469851" y="3200688"/>
            <a:ext cx="1142303" cy="736025"/>
          </a:xfrm>
          <a:prstGeom prst="rect">
            <a:avLst/>
          </a:prstGeom>
          <a:ln>
            <a:noFill/>
          </a:ln>
        </p:spPr>
      </p:pic>
      <p:sp>
        <p:nvSpPr>
          <p:cNvPr id="2" name="Title 1">
            <a:extLst>
              <a:ext uri="{FF2B5EF4-FFF2-40B4-BE49-F238E27FC236}">
                <a16:creationId xmlns:a16="http://schemas.microsoft.com/office/drawing/2014/main" id="{270E9F7C-AFC3-A441-B281-4D8627A19226}"/>
              </a:ext>
            </a:extLst>
          </p:cNvPr>
          <p:cNvSpPr>
            <a:spLocks noGrp="1"/>
          </p:cNvSpPr>
          <p:nvPr>
            <p:ph type="title"/>
          </p:nvPr>
        </p:nvSpPr>
        <p:spPr/>
        <p:txBody>
          <a:bodyPr/>
          <a:lstStyle/>
          <a:p>
            <a:r>
              <a:rPr lang="en-US" dirty="0"/>
              <a:t>Credible Auctions</a:t>
            </a:r>
          </a:p>
        </p:txBody>
      </p:sp>
      <p:sp>
        <p:nvSpPr>
          <p:cNvPr id="3" name="Content Placeholder 2">
            <a:extLst>
              <a:ext uri="{FF2B5EF4-FFF2-40B4-BE49-F238E27FC236}">
                <a16:creationId xmlns:a16="http://schemas.microsoft.com/office/drawing/2014/main" id="{9C1A8183-48C7-2D4E-9148-63E5837C9D47}"/>
              </a:ext>
            </a:extLst>
          </p:cNvPr>
          <p:cNvSpPr>
            <a:spLocks noGrp="1"/>
          </p:cNvSpPr>
          <p:nvPr>
            <p:ph idx="1"/>
          </p:nvPr>
        </p:nvSpPr>
        <p:spPr>
          <a:xfrm>
            <a:off x="838199" y="1825625"/>
            <a:ext cx="7597520" cy="4351338"/>
          </a:xfrm>
        </p:spPr>
        <p:txBody>
          <a:bodyPr>
            <a:normAutofit/>
          </a:bodyPr>
          <a:lstStyle/>
          <a:p>
            <a:r>
              <a:rPr lang="en-US" b="1" dirty="0"/>
              <a:t>Desiderata:</a:t>
            </a:r>
          </a:p>
          <a:p>
            <a:pPr lvl="1"/>
            <a:r>
              <a:rPr lang="en-US" dirty="0"/>
              <a:t>Incentive compatible for bidders.</a:t>
            </a:r>
          </a:p>
          <a:p>
            <a:pPr lvl="1"/>
            <a:r>
              <a:rPr lang="en-US" dirty="0"/>
              <a:t>Incentive compatible for the auctioneer (Credible).</a:t>
            </a:r>
          </a:p>
          <a:p>
            <a:pPr lvl="1"/>
            <a:r>
              <a:rPr lang="en-US" dirty="0"/>
              <a:t>Revenue optimal</a:t>
            </a:r>
          </a:p>
          <a:p>
            <a:r>
              <a:rPr lang="en-US" sz="2400" dirty="0"/>
              <a:t>[</a:t>
            </a:r>
            <a:r>
              <a:rPr lang="en-US" sz="2400" dirty="0" err="1">
                <a:solidFill>
                  <a:schemeClr val="accent2">
                    <a:lumMod val="75000"/>
                  </a:schemeClr>
                </a:solidFill>
              </a:rPr>
              <a:t>Akbarpour</a:t>
            </a:r>
            <a:r>
              <a:rPr lang="en-US" sz="2400" dirty="0">
                <a:solidFill>
                  <a:schemeClr val="accent2">
                    <a:lumMod val="75000"/>
                  </a:schemeClr>
                </a:solidFill>
              </a:rPr>
              <a:t> and Li ‘20</a:t>
            </a:r>
            <a:r>
              <a:rPr lang="en-US" sz="2400" dirty="0"/>
              <a:t>]</a:t>
            </a:r>
            <a:r>
              <a:rPr lang="en-US" sz="2400" b="1" dirty="0"/>
              <a:t> </a:t>
            </a:r>
            <a:r>
              <a:rPr lang="en-US" sz="2400" dirty="0"/>
              <a:t>The</a:t>
            </a:r>
            <a:r>
              <a:rPr lang="en-US" sz="2400" b="1" dirty="0"/>
              <a:t> </a:t>
            </a:r>
            <a:r>
              <a:rPr lang="en-US" sz="2400" b="1" dirty="0">
                <a:solidFill>
                  <a:schemeClr val="accent6">
                    <a:lumMod val="75000"/>
                  </a:schemeClr>
                </a:solidFill>
              </a:rPr>
              <a:t>ascending price auction</a:t>
            </a:r>
            <a:r>
              <a:rPr lang="en-US" sz="2400" b="1" dirty="0"/>
              <a:t> IS THE UNIQUE</a:t>
            </a:r>
            <a:r>
              <a:rPr lang="en-US" sz="2400" dirty="0"/>
              <a:t> auction that satisfy all this properties.</a:t>
            </a:r>
          </a:p>
          <a:p>
            <a:pPr lvl="1"/>
            <a:r>
              <a:rPr lang="en-US" b="1" dirty="0"/>
              <a:t>BUT</a:t>
            </a:r>
            <a:r>
              <a:rPr lang="en-US" dirty="0"/>
              <a:t> the communication complexity is </a:t>
            </a:r>
            <a:r>
              <a:rPr lang="en-US" b="1" dirty="0"/>
              <a:t>unbounded</a:t>
            </a:r>
            <a:r>
              <a:rPr lang="en-US" dirty="0"/>
              <a:t>!</a:t>
            </a:r>
          </a:p>
          <a:p>
            <a:r>
              <a:rPr lang="en-US" sz="2400" b="1" dirty="0"/>
              <a:t>Main Question</a:t>
            </a:r>
            <a:r>
              <a:rPr lang="en-US" sz="2400" b="1" i="1" dirty="0"/>
              <a:t>.</a:t>
            </a:r>
            <a:r>
              <a:rPr lang="en-US" sz="2400" dirty="0"/>
              <a:t> Can we introduce additional assumptions to circumvent their impossibility?</a:t>
            </a:r>
          </a:p>
        </p:txBody>
      </p:sp>
      <p:sp>
        <p:nvSpPr>
          <p:cNvPr id="4" name="Slide Number Placeholder 3">
            <a:extLst>
              <a:ext uri="{FF2B5EF4-FFF2-40B4-BE49-F238E27FC236}">
                <a16:creationId xmlns:a16="http://schemas.microsoft.com/office/drawing/2014/main" id="{BA37278A-9A79-6345-9DF1-40833FA8CDDC}"/>
              </a:ext>
            </a:extLst>
          </p:cNvPr>
          <p:cNvSpPr>
            <a:spLocks noGrp="1"/>
          </p:cNvSpPr>
          <p:nvPr>
            <p:ph type="sldNum" sz="quarter" idx="12"/>
          </p:nvPr>
        </p:nvSpPr>
        <p:spPr/>
        <p:txBody>
          <a:bodyPr/>
          <a:lstStyle/>
          <a:p>
            <a:fld id="{C0E737A0-9836-0546-90C2-916B04F48200}" type="slidenum">
              <a:rPr lang="en-US" smtClean="0"/>
              <a:t>9</a:t>
            </a:fld>
            <a:endParaRPr lang="en-US" dirty="0"/>
          </a:p>
        </p:txBody>
      </p:sp>
      <p:grpSp>
        <p:nvGrpSpPr>
          <p:cNvPr id="43" name="Group 42">
            <a:extLst>
              <a:ext uri="{FF2B5EF4-FFF2-40B4-BE49-F238E27FC236}">
                <a16:creationId xmlns:a16="http://schemas.microsoft.com/office/drawing/2014/main" id="{96C88E8C-637A-564A-839D-E3A0C1762F74}"/>
              </a:ext>
            </a:extLst>
          </p:cNvPr>
          <p:cNvGrpSpPr/>
          <p:nvPr/>
        </p:nvGrpSpPr>
        <p:grpSpPr>
          <a:xfrm>
            <a:off x="8630478" y="2492410"/>
            <a:ext cx="3028341" cy="2784191"/>
            <a:chOff x="2724392" y="2115827"/>
            <a:chExt cx="4907139" cy="3893407"/>
          </a:xfrm>
        </p:grpSpPr>
        <p:sp>
          <p:nvSpPr>
            <p:cNvPr id="25" name="Oval 24">
              <a:extLst>
                <a:ext uri="{FF2B5EF4-FFF2-40B4-BE49-F238E27FC236}">
                  <a16:creationId xmlns:a16="http://schemas.microsoft.com/office/drawing/2014/main" id="{C0B3EEAF-6715-6049-85EC-FBD4B33B759E}"/>
                </a:ext>
              </a:extLst>
            </p:cNvPr>
            <p:cNvSpPr/>
            <p:nvPr/>
          </p:nvSpPr>
          <p:spPr>
            <a:xfrm>
              <a:off x="4292803" y="2115827"/>
              <a:ext cx="3338728" cy="79225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1">
                      <a:lumMod val="50000"/>
                    </a:schemeClr>
                  </a:solidFill>
                </a:rPr>
                <a:t>Second-Price Auction</a:t>
              </a:r>
            </a:p>
          </p:txBody>
        </p:sp>
        <p:grpSp>
          <p:nvGrpSpPr>
            <p:cNvPr id="27" name="Group 26">
              <a:extLst>
                <a:ext uri="{FF2B5EF4-FFF2-40B4-BE49-F238E27FC236}">
                  <a16:creationId xmlns:a16="http://schemas.microsoft.com/office/drawing/2014/main" id="{567143DE-1F40-1342-B11C-882117C67DF4}"/>
                </a:ext>
              </a:extLst>
            </p:cNvPr>
            <p:cNvGrpSpPr/>
            <p:nvPr/>
          </p:nvGrpSpPr>
          <p:grpSpPr>
            <a:xfrm>
              <a:off x="2814519" y="4710393"/>
              <a:ext cx="3618175" cy="516473"/>
              <a:chOff x="2814519" y="4710393"/>
              <a:chExt cx="3618175" cy="516473"/>
            </a:xfrm>
          </p:grpSpPr>
          <p:cxnSp>
            <p:nvCxnSpPr>
              <p:cNvPr id="28" name="Straight Arrow Connector 27">
                <a:extLst>
                  <a:ext uri="{FF2B5EF4-FFF2-40B4-BE49-F238E27FC236}">
                    <a16:creationId xmlns:a16="http://schemas.microsoft.com/office/drawing/2014/main" id="{EB9AC7BC-6FFD-5844-8C9F-CA151AC852B9}"/>
                  </a:ext>
                </a:extLst>
              </p:cNvPr>
              <p:cNvCxnSpPr>
                <a:cxnSpLocks/>
              </p:cNvCxnSpPr>
              <p:nvPr/>
            </p:nvCxnSpPr>
            <p:spPr>
              <a:xfrm flipH="1">
                <a:off x="2814519" y="5212557"/>
                <a:ext cx="325728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D42EB0B-C6E7-B446-8CAD-93181B7BE73E}"/>
                  </a:ext>
                </a:extLst>
              </p:cNvPr>
              <p:cNvSpPr txBox="1"/>
              <p:nvPr/>
            </p:nvSpPr>
            <p:spPr>
              <a:xfrm>
                <a:off x="3801882" y="4710393"/>
                <a:ext cx="2630812" cy="516473"/>
              </a:xfrm>
              <a:prstGeom prst="rect">
                <a:avLst/>
              </a:prstGeom>
              <a:noFill/>
            </p:spPr>
            <p:txBody>
              <a:bodyPr wrap="square" rtlCol="0">
                <a:spAutoFit/>
              </a:bodyPr>
              <a:lstStyle/>
              <a:p>
                <a:r>
                  <a:rPr lang="en-US" b="1" dirty="0">
                    <a:solidFill>
                      <a:schemeClr val="accent2"/>
                    </a:solidFill>
                  </a:rPr>
                  <a:t>Pay $79</a:t>
                </a:r>
              </a:p>
            </p:txBody>
          </p:sp>
        </p:grpSp>
        <p:grpSp>
          <p:nvGrpSpPr>
            <p:cNvPr id="30" name="Group 29">
              <a:extLst>
                <a:ext uri="{FF2B5EF4-FFF2-40B4-BE49-F238E27FC236}">
                  <a16:creationId xmlns:a16="http://schemas.microsoft.com/office/drawing/2014/main" id="{472A6279-A9DA-6743-8DBA-7AA77C74B579}"/>
                </a:ext>
              </a:extLst>
            </p:cNvPr>
            <p:cNvGrpSpPr/>
            <p:nvPr/>
          </p:nvGrpSpPr>
          <p:grpSpPr>
            <a:xfrm>
              <a:off x="2724392" y="2866089"/>
              <a:ext cx="3347413" cy="3143145"/>
              <a:chOff x="2724392" y="2866089"/>
              <a:chExt cx="3347413" cy="3143145"/>
            </a:xfrm>
          </p:grpSpPr>
          <p:cxnSp>
            <p:nvCxnSpPr>
              <p:cNvPr id="31" name="Straight Arrow Connector 30">
                <a:extLst>
                  <a:ext uri="{FF2B5EF4-FFF2-40B4-BE49-F238E27FC236}">
                    <a16:creationId xmlns:a16="http://schemas.microsoft.com/office/drawing/2014/main" id="{5C7B8422-F10D-E444-9F0F-2D47FF87D0E3}"/>
                  </a:ext>
                </a:extLst>
              </p:cNvPr>
              <p:cNvCxnSpPr>
                <a:cxnSpLocks/>
              </p:cNvCxnSpPr>
              <p:nvPr/>
            </p:nvCxnSpPr>
            <p:spPr>
              <a:xfrm>
                <a:off x="6071805" y="2911468"/>
                <a:ext cx="0" cy="3097766"/>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E005A466-92C0-074C-8C59-0F3616EAA749}"/>
                  </a:ext>
                </a:extLst>
              </p:cNvPr>
              <p:cNvGrpSpPr/>
              <p:nvPr/>
            </p:nvGrpSpPr>
            <p:grpSpPr>
              <a:xfrm>
                <a:off x="2724392" y="2866089"/>
                <a:ext cx="3347413" cy="3133604"/>
                <a:chOff x="2724392" y="2866089"/>
                <a:chExt cx="3347413" cy="3133604"/>
              </a:xfrm>
            </p:grpSpPr>
            <p:cxnSp>
              <p:nvCxnSpPr>
                <p:cNvPr id="33" name="Straight Arrow Connector 32">
                  <a:extLst>
                    <a:ext uri="{FF2B5EF4-FFF2-40B4-BE49-F238E27FC236}">
                      <a16:creationId xmlns:a16="http://schemas.microsoft.com/office/drawing/2014/main" id="{AB9A3B69-6558-2B48-83C7-AD1F762D9772}"/>
                    </a:ext>
                  </a:extLst>
                </p:cNvPr>
                <p:cNvCxnSpPr>
                  <a:cxnSpLocks/>
                </p:cNvCxnSpPr>
                <p:nvPr/>
              </p:nvCxnSpPr>
              <p:spPr>
                <a:xfrm>
                  <a:off x="2733077" y="3768958"/>
                  <a:ext cx="3338728" cy="0"/>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BD174990-AF52-1347-A9ED-7FF1C983173B}"/>
                    </a:ext>
                  </a:extLst>
                </p:cNvPr>
                <p:cNvCxnSpPr>
                  <a:cxnSpLocks/>
                </p:cNvCxnSpPr>
                <p:nvPr/>
              </p:nvCxnSpPr>
              <p:spPr>
                <a:xfrm flipH="1">
                  <a:off x="2724392" y="2866089"/>
                  <a:ext cx="8685" cy="3133604"/>
                </a:xfrm>
                <a:prstGeom prst="straightConnector1">
                  <a:avLst/>
                </a:prstGeom>
                <a:ln w="508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39C0066-6740-8144-A8E9-C8CC057507B4}"/>
                    </a:ext>
                  </a:extLst>
                </p:cNvPr>
                <p:cNvSpPr txBox="1"/>
                <p:nvPr/>
              </p:nvSpPr>
              <p:spPr>
                <a:xfrm>
                  <a:off x="3710436" y="3255964"/>
                  <a:ext cx="2307397" cy="516473"/>
                </a:xfrm>
                <a:prstGeom prst="rect">
                  <a:avLst/>
                </a:prstGeom>
                <a:noFill/>
              </p:spPr>
              <p:txBody>
                <a:bodyPr wrap="square" rtlCol="0">
                  <a:spAutoFit/>
                </a:bodyPr>
                <a:lstStyle/>
                <a:p>
                  <a:r>
                    <a:rPr lang="en-US" b="1" dirty="0">
                      <a:solidFill>
                        <a:schemeClr val="accent2"/>
                      </a:solidFill>
                    </a:rPr>
                    <a:t>Bid $80</a:t>
                  </a:r>
                </a:p>
              </p:txBody>
            </p:sp>
          </p:grpSp>
        </p:grpSp>
      </p:grpSp>
      <p:sp>
        <p:nvSpPr>
          <p:cNvPr id="48" name="Oval 47">
            <a:extLst>
              <a:ext uri="{FF2B5EF4-FFF2-40B4-BE49-F238E27FC236}">
                <a16:creationId xmlns:a16="http://schemas.microsoft.com/office/drawing/2014/main" id="{5BC12781-D298-1C40-9253-1E662E10D05C}"/>
              </a:ext>
            </a:extLst>
          </p:cNvPr>
          <p:cNvSpPr/>
          <p:nvPr/>
        </p:nvSpPr>
        <p:spPr>
          <a:xfrm>
            <a:off x="7963060" y="2486182"/>
            <a:ext cx="1295079" cy="551409"/>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accent2">
                    <a:lumMod val="50000"/>
                  </a:schemeClr>
                </a:solidFill>
              </a:rPr>
              <a:t>Alice</a:t>
            </a:r>
          </a:p>
        </p:txBody>
      </p:sp>
    </p:spTree>
    <p:custDataLst>
      <p:tags r:id="rId1"/>
    </p:custDataLst>
    <p:extLst>
      <p:ext uri="{BB962C8B-B14F-4D97-AF65-F5344CB8AC3E}">
        <p14:creationId xmlns:p14="http://schemas.microsoft.com/office/powerpoint/2010/main" val="3555728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TIMING" val="|8.3"/>
</p:tagLst>
</file>

<file path=ppt/tags/tag10.xml><?xml version="1.0" encoding="utf-8"?>
<p:tagLst xmlns:a="http://schemas.openxmlformats.org/drawingml/2006/main" xmlns:r="http://schemas.openxmlformats.org/officeDocument/2006/relationships" xmlns:p="http://schemas.openxmlformats.org/presentationml/2006/main">
  <p:tag name="TIMING" val="|7.5|5.2|9.1|5.2"/>
</p:tagLst>
</file>

<file path=ppt/tags/tag11.xml><?xml version="1.0" encoding="utf-8"?>
<p:tagLst xmlns:a="http://schemas.openxmlformats.org/drawingml/2006/main" xmlns:r="http://schemas.openxmlformats.org/officeDocument/2006/relationships" xmlns:p="http://schemas.openxmlformats.org/presentationml/2006/main">
  <p:tag name="TIMING" val="|5.3|9.7|1.7"/>
</p:tagLst>
</file>

<file path=ppt/tags/tag12.xml><?xml version="1.0" encoding="utf-8"?>
<p:tagLst xmlns:a="http://schemas.openxmlformats.org/drawingml/2006/main" xmlns:r="http://schemas.openxmlformats.org/officeDocument/2006/relationships" xmlns:p="http://schemas.openxmlformats.org/presentationml/2006/main">
  <p:tag name="TIMING" val="|3.9"/>
</p:tagLst>
</file>

<file path=ppt/tags/tag13.xml><?xml version="1.0" encoding="utf-8"?>
<p:tagLst xmlns:a="http://schemas.openxmlformats.org/drawingml/2006/main" xmlns:r="http://schemas.openxmlformats.org/officeDocument/2006/relationships" xmlns:p="http://schemas.openxmlformats.org/presentationml/2006/main">
  <p:tag name="TIMING" val="|10.4|31.5|16.4|18.3|26"/>
</p:tagLst>
</file>

<file path=ppt/tags/tag14.xml><?xml version="1.0" encoding="utf-8"?>
<p:tagLst xmlns:a="http://schemas.openxmlformats.org/drawingml/2006/main" xmlns:r="http://schemas.openxmlformats.org/officeDocument/2006/relationships" xmlns:p="http://schemas.openxmlformats.org/presentationml/2006/main">
  <p:tag name="TIMING" val="|57.5"/>
</p:tagLst>
</file>

<file path=ppt/tags/tag15.xml><?xml version="1.0" encoding="utf-8"?>
<p:tagLst xmlns:a="http://schemas.openxmlformats.org/drawingml/2006/main" xmlns:r="http://schemas.openxmlformats.org/officeDocument/2006/relationships" xmlns:p="http://schemas.openxmlformats.org/presentationml/2006/main">
  <p:tag name="TIMING" val="|7.5|6.1|50.1|19.8|10.8"/>
</p:tagLst>
</file>

<file path=ppt/tags/tag16.xml><?xml version="1.0" encoding="utf-8"?>
<p:tagLst xmlns:a="http://schemas.openxmlformats.org/drawingml/2006/main" xmlns:r="http://schemas.openxmlformats.org/officeDocument/2006/relationships" xmlns:p="http://schemas.openxmlformats.org/presentationml/2006/main">
  <p:tag name="TIMING" val="|13.5|27.5"/>
</p:tagLst>
</file>

<file path=ppt/tags/tag17.xml><?xml version="1.0" encoding="utf-8"?>
<p:tagLst xmlns:a="http://schemas.openxmlformats.org/drawingml/2006/main" xmlns:r="http://schemas.openxmlformats.org/officeDocument/2006/relationships" xmlns:p="http://schemas.openxmlformats.org/presentationml/2006/main">
  <p:tag name="TIMING" val="|25.3|27.6"/>
</p:tagLst>
</file>

<file path=ppt/tags/tag18.xml><?xml version="1.0" encoding="utf-8"?>
<p:tagLst xmlns:a="http://schemas.openxmlformats.org/drawingml/2006/main" xmlns:r="http://schemas.openxmlformats.org/officeDocument/2006/relationships" xmlns:p="http://schemas.openxmlformats.org/presentationml/2006/main">
  <p:tag name="TIMING" val="|8.7|22.1|17.7|4.8|4.5|5.9"/>
</p:tagLst>
</file>

<file path=ppt/tags/tag19.xml><?xml version="1.0" encoding="utf-8"?>
<p:tagLst xmlns:a="http://schemas.openxmlformats.org/drawingml/2006/main" xmlns:r="http://schemas.openxmlformats.org/officeDocument/2006/relationships" xmlns:p="http://schemas.openxmlformats.org/presentationml/2006/main">
  <p:tag name="TIMING" val="|15.8|46.9|20.7|11.6|14"/>
</p:tagLst>
</file>

<file path=ppt/tags/tag2.xml><?xml version="1.0" encoding="utf-8"?>
<p:tagLst xmlns:a="http://schemas.openxmlformats.org/drawingml/2006/main" xmlns:r="http://schemas.openxmlformats.org/officeDocument/2006/relationships" xmlns:p="http://schemas.openxmlformats.org/presentationml/2006/main">
  <p:tag name="TIMING" val="|5.4"/>
</p:tagLst>
</file>

<file path=ppt/tags/tag20.xml><?xml version="1.0" encoding="utf-8"?>
<p:tagLst xmlns:a="http://schemas.openxmlformats.org/drawingml/2006/main" xmlns:r="http://schemas.openxmlformats.org/officeDocument/2006/relationships" xmlns:p="http://schemas.openxmlformats.org/presentationml/2006/main">
  <p:tag name="TIMING" val="|15.2|30.5"/>
</p:tagLst>
</file>

<file path=ppt/tags/tag21.xml><?xml version="1.0" encoding="utf-8"?>
<p:tagLst xmlns:a="http://schemas.openxmlformats.org/drawingml/2006/main" xmlns:r="http://schemas.openxmlformats.org/officeDocument/2006/relationships" xmlns:p="http://schemas.openxmlformats.org/presentationml/2006/main">
  <p:tag name="TIMING" val="|15.4|9.4|8.4|29|8.7|6.6|10"/>
</p:tagLst>
</file>

<file path=ppt/tags/tag22.xml><?xml version="1.0" encoding="utf-8"?>
<p:tagLst xmlns:a="http://schemas.openxmlformats.org/drawingml/2006/main" xmlns:r="http://schemas.openxmlformats.org/officeDocument/2006/relationships" xmlns:p="http://schemas.openxmlformats.org/presentationml/2006/main">
  <p:tag name="TIMING" val="|19.2|6.9|5.5|42.1|8.8|4.8|12.6|1.3|0.7|5.1|21.8"/>
</p:tagLst>
</file>

<file path=ppt/tags/tag23.xml><?xml version="1.0" encoding="utf-8"?>
<p:tagLst xmlns:a="http://schemas.openxmlformats.org/drawingml/2006/main" xmlns:r="http://schemas.openxmlformats.org/officeDocument/2006/relationships" xmlns:p="http://schemas.openxmlformats.org/presentationml/2006/main">
  <p:tag name="TIMING" val="|20.2|21.1"/>
</p:tagLst>
</file>

<file path=ppt/tags/tag24.xml><?xml version="1.0" encoding="utf-8"?>
<p:tagLst xmlns:a="http://schemas.openxmlformats.org/drawingml/2006/main" xmlns:r="http://schemas.openxmlformats.org/officeDocument/2006/relationships" xmlns:p="http://schemas.openxmlformats.org/presentationml/2006/main">
  <p:tag name="TIMING" val="|10.8|21.5"/>
</p:tagLst>
</file>

<file path=ppt/tags/tag25.xml><?xml version="1.0" encoding="utf-8"?>
<p:tagLst xmlns:a="http://schemas.openxmlformats.org/drawingml/2006/main" xmlns:r="http://schemas.openxmlformats.org/officeDocument/2006/relationships" xmlns:p="http://schemas.openxmlformats.org/presentationml/2006/main">
  <p:tag name="TIMING" val="|60.5"/>
</p:tagLst>
</file>

<file path=ppt/tags/tag26.xml><?xml version="1.0" encoding="utf-8"?>
<p:tagLst xmlns:a="http://schemas.openxmlformats.org/drawingml/2006/main" xmlns:r="http://schemas.openxmlformats.org/officeDocument/2006/relationships" xmlns:p="http://schemas.openxmlformats.org/presentationml/2006/main">
  <p:tag name="TIMING" val="|32.5"/>
</p:tagLst>
</file>

<file path=ppt/tags/tag27.xml><?xml version="1.0" encoding="utf-8"?>
<p:tagLst xmlns:a="http://schemas.openxmlformats.org/drawingml/2006/main" xmlns:r="http://schemas.openxmlformats.org/officeDocument/2006/relationships" xmlns:p="http://schemas.openxmlformats.org/presentationml/2006/main">
  <p:tag name="TIMING" val="|29.5|6.5|22.1|15.3"/>
</p:tagLst>
</file>

<file path=ppt/tags/tag28.xml><?xml version="1.0" encoding="utf-8"?>
<p:tagLst xmlns:a="http://schemas.openxmlformats.org/drawingml/2006/main" xmlns:r="http://schemas.openxmlformats.org/officeDocument/2006/relationships" xmlns:p="http://schemas.openxmlformats.org/presentationml/2006/main">
  <p:tag name="TIMING" val="|20.5|46.7"/>
</p:tagLst>
</file>

<file path=ppt/tags/tag29.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10|25.9"/>
</p:tagLst>
</file>

<file path=ppt/tags/tag4.xml><?xml version="1.0" encoding="utf-8"?>
<p:tagLst xmlns:a="http://schemas.openxmlformats.org/drawingml/2006/main" xmlns:r="http://schemas.openxmlformats.org/officeDocument/2006/relationships" xmlns:p="http://schemas.openxmlformats.org/presentationml/2006/main">
  <p:tag name="TIMING" val="|18.1"/>
</p:tagLst>
</file>

<file path=ppt/tags/tag5.xml><?xml version="1.0" encoding="utf-8"?>
<p:tagLst xmlns:a="http://schemas.openxmlformats.org/drawingml/2006/main" xmlns:r="http://schemas.openxmlformats.org/officeDocument/2006/relationships" xmlns:p="http://schemas.openxmlformats.org/presentationml/2006/main">
  <p:tag name="TIMING" val="|18.4|23.6|12.4|29.7"/>
</p:tagLst>
</file>

<file path=ppt/tags/tag6.xml><?xml version="1.0" encoding="utf-8"?>
<p:tagLst xmlns:a="http://schemas.openxmlformats.org/drawingml/2006/main" xmlns:r="http://schemas.openxmlformats.org/officeDocument/2006/relationships" xmlns:p="http://schemas.openxmlformats.org/presentationml/2006/main">
  <p:tag name="TIMING" val="|40.4"/>
</p:tagLst>
</file>

<file path=ppt/tags/tag7.xml><?xml version="1.0" encoding="utf-8"?>
<p:tagLst xmlns:a="http://schemas.openxmlformats.org/drawingml/2006/main" xmlns:r="http://schemas.openxmlformats.org/officeDocument/2006/relationships" xmlns:p="http://schemas.openxmlformats.org/presentationml/2006/main">
  <p:tag name="TIMING" val="|22.6|5.2|12.7|6.4"/>
</p:tagLst>
</file>

<file path=ppt/tags/tag8.xml><?xml version="1.0" encoding="utf-8"?>
<p:tagLst xmlns:a="http://schemas.openxmlformats.org/drawingml/2006/main" xmlns:r="http://schemas.openxmlformats.org/officeDocument/2006/relationships" xmlns:p="http://schemas.openxmlformats.org/presentationml/2006/main">
  <p:tag name="TIMING" val="|11|8.1"/>
</p:tagLst>
</file>

<file path=ppt/tags/tag9.xml><?xml version="1.0" encoding="utf-8"?>
<p:tagLst xmlns:a="http://schemas.openxmlformats.org/drawingml/2006/main" xmlns:r="http://schemas.openxmlformats.org/officeDocument/2006/relationships" xmlns:p="http://schemas.openxmlformats.org/presentationml/2006/main">
  <p:tag name="TIMING" val="|17.4|10.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34089</TotalTime>
  <Words>3009</Words>
  <Application>Microsoft Macintosh PowerPoint</Application>
  <PresentationFormat>Widescreen</PresentationFormat>
  <Paragraphs>545</Paragraphs>
  <Slides>45</Slides>
  <Notes>21</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45</vt:i4>
      </vt:variant>
    </vt:vector>
  </HeadingPairs>
  <TitlesOfParts>
    <vt:vector size="52" baseType="lpstr">
      <vt:lpstr>Arial</vt:lpstr>
      <vt:lpstr>Calibri</vt:lpstr>
      <vt:lpstr>Calibri Light</vt:lpstr>
      <vt:lpstr>Cambria Math</vt:lpstr>
      <vt:lpstr>Roboto</vt:lpstr>
      <vt:lpstr>Wingdings</vt:lpstr>
      <vt:lpstr>Office Theme</vt:lpstr>
      <vt:lpstr>Economics and Computation in Decentralized Systems</vt:lpstr>
      <vt:lpstr>Economics and Computation</vt:lpstr>
      <vt:lpstr>Early days of sponsored search</vt:lpstr>
      <vt:lpstr>The Internet popularized second-price auctions</vt:lpstr>
      <vt:lpstr>The return of first-price auctions</vt:lpstr>
      <vt:lpstr>Algorithm designer as an adversary</vt:lpstr>
      <vt:lpstr>Desire for transparency is a universal concern</vt:lpstr>
      <vt:lpstr>Research Question</vt:lpstr>
      <vt:lpstr>Credible Auctions</vt:lpstr>
      <vt:lpstr>Credible, Truthful, Two-Round Optimal Auctions via Cryptographic commitments [FW ‘20]</vt:lpstr>
      <vt:lpstr>Model</vt:lpstr>
      <vt:lpstr>Safe Deviations [Akbarpour and Li ‘20]</vt:lpstr>
      <vt:lpstr>Credible Auction</vt:lpstr>
      <vt:lpstr>Deferred Revelation Auction (DRA)</vt:lpstr>
      <vt:lpstr>Cryptographic Commitments</vt:lpstr>
      <vt:lpstr>First Attempt</vt:lpstr>
      <vt:lpstr>Sybil Attack</vt:lpstr>
      <vt:lpstr>One new idea</vt:lpstr>
      <vt:lpstr>A sufficiently large penalty might not exist</vt:lpstr>
      <vt:lpstr>Main results</vt:lpstr>
      <vt:lpstr>Outline</vt:lpstr>
      <vt:lpstr>Blockchains are algorithms</vt:lpstr>
      <vt:lpstr>Environmental cost of Bitcoin</vt:lpstr>
      <vt:lpstr>Beyond Proof-of-Work</vt:lpstr>
      <vt:lpstr>Nash equilibrium</vt:lpstr>
      <vt:lpstr>Proof-of-Stake mining games with perfect randomness [FW ‘21]</vt:lpstr>
      <vt:lpstr>Trusted randomness in theory</vt:lpstr>
      <vt:lpstr>Model: PoS with random beacon</vt:lpstr>
      <vt:lpstr>Model: PoS with random beacon</vt:lpstr>
      <vt:lpstr>PoW games are a special case of PoS games</vt:lpstr>
      <vt:lpstr>Markov decision process</vt:lpstr>
      <vt:lpstr>Checkpoints</vt:lpstr>
      <vt:lpstr>Strong Recurrence</vt:lpstr>
      <vt:lpstr>Main results</vt:lpstr>
      <vt:lpstr>Outline</vt:lpstr>
      <vt:lpstr>Conclusions</vt:lpstr>
      <vt:lpstr>How to allocate resources in Blockchains?</vt:lpstr>
      <vt:lpstr>Alternative transaction auctions</vt:lpstr>
      <vt:lpstr>Dynamic Posted-Pricing as Blockchain Transaction Fee Mechanism [FMPS ‘21]</vt:lpstr>
      <vt:lpstr>Future work</vt:lpstr>
      <vt:lpstr>How to design user-centered auctions?</vt:lpstr>
      <vt:lpstr>How to create energy-efficient blockchains?</vt:lpstr>
      <vt:lpstr>How blockchain components affects incentives?</vt:lpstr>
      <vt:lpstr>Economics and Computer Security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Commitment Mechanisms are Credible</dc:title>
  <dc:creator>Matheus Venturyne Xavier Ferreira</dc:creator>
  <cp:lastModifiedBy>Matheus Venturyne Xavier Ferreira</cp:lastModifiedBy>
  <cp:revision>652</cp:revision>
  <cp:lastPrinted>2021-03-02T01:38:26Z</cp:lastPrinted>
  <dcterms:created xsi:type="dcterms:W3CDTF">2019-05-20T20:23:41Z</dcterms:created>
  <dcterms:modified xsi:type="dcterms:W3CDTF">2021-03-10T17:39:16Z</dcterms:modified>
</cp:coreProperties>
</file>